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17" r:id="rId2"/>
    <p:sldId id="512" r:id="rId3"/>
    <p:sldId id="570" r:id="rId4"/>
    <p:sldId id="258" r:id="rId5"/>
  </p:sldIdLst>
  <p:sldSz cx="16256000" cy="9145588"/>
  <p:notesSz cx="6858000" cy="9144000"/>
  <p:custDataLst>
    <p:tags r:id="rId8"/>
  </p:custDataLst>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F9F"/>
    <a:srgbClr val="ABBD38"/>
    <a:srgbClr val="D53627"/>
    <a:srgbClr val="F79421"/>
    <a:srgbClr val="F7931E"/>
    <a:srgbClr val="FFFFFF"/>
    <a:srgbClr val="E28100"/>
    <a:srgbClr val="D53215"/>
    <a:srgbClr val="ABBC06"/>
    <a:srgbClr val="3C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45" autoAdjust="0"/>
    <p:restoredTop sz="63102" autoAdjust="0"/>
  </p:normalViewPr>
  <p:slideViewPr>
    <p:cSldViewPr snapToGrid="0">
      <p:cViewPr varScale="1">
        <p:scale>
          <a:sx n="41" d="100"/>
          <a:sy n="41" d="100"/>
        </p:scale>
        <p:origin x="1392" y="24"/>
      </p:cViewPr>
      <p:guideLst>
        <p:guide orient="horz" pos="2882"/>
        <p:guide pos="5122"/>
      </p:guideLst>
    </p:cSldViewPr>
  </p:slideViewPr>
  <p:outlineViewPr>
    <p:cViewPr>
      <p:scale>
        <a:sx n="33" d="100"/>
        <a:sy n="33" d="100"/>
      </p:scale>
      <p:origin x="0" y="7507"/>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12-03-2021</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057E0-FEDE-4C7D-91DE-32E149041D7E}" type="datetimeFigureOut">
              <a:rPr lang="da-DK" smtClean="0"/>
              <a:pPr/>
              <a:t>12-03-2021</a:t>
            </a:fld>
            <a:endParaRPr lang="da-DK"/>
          </a:p>
        </p:txBody>
      </p:sp>
      <p:sp>
        <p:nvSpPr>
          <p:cNvPr id="4" name="Pladsholder til diasbille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DDCED-4F3B-47DD-A2B3-5F65674F1628}" type="slidenum">
              <a:rPr lang="da-DK" smtClean="0"/>
              <a:pPr/>
              <a:t>‹nr.›</a:t>
            </a:fld>
            <a:endParaRPr lang="da-DK"/>
          </a:p>
        </p:txBody>
      </p:sp>
    </p:spTree>
    <p:extLst>
      <p:ext uri="{BB962C8B-B14F-4D97-AF65-F5344CB8AC3E}">
        <p14:creationId xmlns:p14="http://schemas.microsoft.com/office/powerpoint/2010/main" val="153547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552890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They found four dominant forms of culture.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BEDDCED-4F3B-47DD-A2B3-5F65674F1628}" type="slidenum">
              <a:rPr lang="da-DK" smtClean="0"/>
              <a:pPr/>
              <a:t>2</a:t>
            </a:fld>
            <a:endParaRPr lang="da-DK"/>
          </a:p>
        </p:txBody>
      </p:sp>
    </p:spTree>
    <p:extLst>
      <p:ext uri="{BB962C8B-B14F-4D97-AF65-F5344CB8AC3E}">
        <p14:creationId xmlns:p14="http://schemas.microsoft.com/office/powerpoint/2010/main" val="380177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Each of these cultural types has different types of heroes, rituals and ceremonies, and their strengths and weaknesses are also different. As these are ideal types, you will seldom find them in their pure form.</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BEDDCED-4F3B-47DD-A2B3-5F65674F1628}" type="slidenum">
              <a:rPr lang="da-DK" smtClean="0"/>
              <a:pPr/>
              <a:t>3</a:t>
            </a:fld>
            <a:endParaRPr lang="da-DK"/>
          </a:p>
        </p:txBody>
      </p:sp>
    </p:spTree>
    <p:extLst>
      <p:ext uri="{BB962C8B-B14F-4D97-AF65-F5344CB8AC3E}">
        <p14:creationId xmlns:p14="http://schemas.microsoft.com/office/powerpoint/2010/main" val="310368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12-03-2021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E6"/>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12-03-2021</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55" r:id="rId1"/>
  </p:sldLayoutIdLst>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p:cNvSpPr txBox="1">
            <a:spLocks noChangeArrowheads="1"/>
          </p:cNvSpPr>
          <p:nvPr/>
        </p:nvSpPr>
        <p:spPr bwMode="auto">
          <a:xfrm>
            <a:off x="1642920" y="902389"/>
            <a:ext cx="11902980" cy="1107996"/>
          </a:xfrm>
          <a:prstGeom prst="rect">
            <a:avLst/>
          </a:prstGeom>
          <a:noFill/>
          <a:ln w="9525">
            <a:noFill/>
            <a:miter lim="800000"/>
            <a:headEnd/>
            <a:tailEnd/>
          </a:ln>
        </p:spPr>
        <p:txBody>
          <a:bodyPr wrap="square">
            <a:spAutoFit/>
          </a:bodyPr>
          <a:lstStyle/>
          <a:p>
            <a:pPr defTabSz="914400">
              <a:spcBef>
                <a:spcPct val="50000"/>
              </a:spcBef>
            </a:pPr>
            <a:r>
              <a:rPr lang="da-DK" sz="6600" b="1" dirty="0" err="1">
                <a:solidFill>
                  <a:schemeClr val="tx1">
                    <a:lumMod val="85000"/>
                    <a:lumOff val="15000"/>
                  </a:schemeClr>
                </a:solidFill>
                <a:latin typeface="Arial" pitchFamily="34" charset="0"/>
                <a:cs typeface="Arial" pitchFamily="34" charset="0"/>
              </a:rPr>
              <a:t>Corporate</a:t>
            </a:r>
            <a:r>
              <a:rPr lang="da-DK" sz="6600" b="1" dirty="0">
                <a:solidFill>
                  <a:schemeClr val="tx1">
                    <a:lumMod val="85000"/>
                    <a:lumOff val="15000"/>
                  </a:schemeClr>
                </a:solidFill>
                <a:latin typeface="Arial" pitchFamily="34" charset="0"/>
                <a:cs typeface="Arial" pitchFamily="34" charset="0"/>
              </a:rPr>
              <a:t> </a:t>
            </a:r>
            <a:r>
              <a:rPr lang="da-DK" sz="6600" b="1" dirty="0" err="1">
                <a:solidFill>
                  <a:schemeClr val="tx1">
                    <a:lumMod val="85000"/>
                    <a:lumOff val="15000"/>
                  </a:schemeClr>
                </a:solidFill>
                <a:latin typeface="Arial" pitchFamily="34" charset="0"/>
                <a:cs typeface="Arial" pitchFamily="34" charset="0"/>
              </a:rPr>
              <a:t>Cultures</a:t>
            </a:r>
            <a:endParaRPr lang="da-DK" sz="6600" b="1" dirty="0">
              <a:solidFill>
                <a:schemeClr val="tx1">
                  <a:lumMod val="85000"/>
                  <a:lumOff val="15000"/>
                </a:schemeClr>
              </a:solidFill>
              <a:latin typeface="Arial" pitchFamily="34" charset="0"/>
              <a:cs typeface="Arial" pitchFamily="34" charset="0"/>
            </a:endParaRPr>
          </a:p>
        </p:txBody>
      </p:sp>
      <p:grpSp>
        <p:nvGrpSpPr>
          <p:cNvPr id="12" name="Gruppe 1"/>
          <p:cNvGrpSpPr/>
          <p:nvPr/>
        </p:nvGrpSpPr>
        <p:grpSpPr>
          <a:xfrm>
            <a:off x="1615440" y="1813421"/>
            <a:ext cx="13774880" cy="3274979"/>
            <a:chOff x="756039" y="5095474"/>
            <a:chExt cx="11321610" cy="3274979"/>
          </a:xfrm>
        </p:grpSpPr>
        <p:sp>
          <p:nvSpPr>
            <p:cNvPr id="13" name="Tekstboks 9"/>
            <p:cNvSpPr txBox="1">
              <a:spLocks noChangeArrowheads="1"/>
            </p:cNvSpPr>
            <p:nvPr/>
          </p:nvSpPr>
          <p:spPr bwMode="auto">
            <a:xfrm>
              <a:off x="756039" y="50954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Terrence E.</a:t>
              </a:r>
            </a:p>
          </p:txBody>
        </p:sp>
        <p:sp>
          <p:nvSpPr>
            <p:cNvPr id="1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ea typeface="Aharoni"/>
                  <a:cs typeface="Aharoni"/>
                </a:rPr>
                <a:t>Deal </a:t>
              </a:r>
              <a:endParaRPr lang="da-DK" sz="8000" dirty="0">
                <a:latin typeface="Calibri" pitchFamily="34" charset="0"/>
              </a:endParaRPr>
            </a:p>
          </p:txBody>
        </p:sp>
        <p:sp>
          <p:nvSpPr>
            <p:cNvPr id="15" name="Tekstboks 11"/>
            <p:cNvSpPr txBox="1">
              <a:spLocks noChangeArrowheads="1"/>
            </p:cNvSpPr>
            <p:nvPr/>
          </p:nvSpPr>
          <p:spPr bwMode="auto">
            <a:xfrm>
              <a:off x="772665" y="7293235"/>
              <a:ext cx="11304984"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latin typeface="Calibri" pitchFamily="34" charset="0"/>
                </a:rPr>
                <a:t>Management Consultant; Founder of the Terrence E. Deal Leadership Institute at The University of La Verne</a:t>
              </a:r>
            </a:p>
          </p:txBody>
        </p:sp>
      </p:grpSp>
      <p:pic>
        <p:nvPicPr>
          <p:cNvPr id="16"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6163021" y="6764283"/>
            <a:ext cx="12323942" cy="2408913"/>
          </a:xfrm>
          <a:prstGeom prst="rect">
            <a:avLst/>
          </a:prstGeom>
        </p:spPr>
      </p:pic>
      <p:grpSp>
        <p:nvGrpSpPr>
          <p:cNvPr id="9" name="Gruppe 1">
            <a:extLst>
              <a:ext uri="{FF2B5EF4-FFF2-40B4-BE49-F238E27FC236}">
                <a16:creationId xmlns:a16="http://schemas.microsoft.com/office/drawing/2014/main" id="{FD26B372-6BD1-41D7-810A-14BD406DA89B}"/>
              </a:ext>
            </a:extLst>
          </p:cNvPr>
          <p:cNvGrpSpPr/>
          <p:nvPr/>
        </p:nvGrpSpPr>
        <p:grpSpPr>
          <a:xfrm>
            <a:off x="1626295" y="4964607"/>
            <a:ext cx="11321610" cy="3273879"/>
            <a:chOff x="756039" y="5096574"/>
            <a:chExt cx="11321610" cy="3273879"/>
          </a:xfrm>
        </p:grpSpPr>
        <p:sp>
          <p:nvSpPr>
            <p:cNvPr id="10" name="Tekstboks 9">
              <a:extLst>
                <a:ext uri="{FF2B5EF4-FFF2-40B4-BE49-F238E27FC236}">
                  <a16:creationId xmlns:a16="http://schemas.microsoft.com/office/drawing/2014/main" id="{F6A16A48-C039-445D-8E74-CA55E3780877}"/>
                </a:ext>
              </a:extLst>
            </p:cNvPr>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Allan A.</a:t>
              </a:r>
            </a:p>
          </p:txBody>
        </p:sp>
        <p:sp>
          <p:nvSpPr>
            <p:cNvPr id="18" name="Tekstboks 10">
              <a:extLst>
                <a:ext uri="{FF2B5EF4-FFF2-40B4-BE49-F238E27FC236}">
                  <a16:creationId xmlns:a16="http://schemas.microsoft.com/office/drawing/2014/main" id="{6C8A2569-F3F6-4749-BA4A-34CA89DC160E}"/>
                </a:ext>
              </a:extLst>
            </p:cNvPr>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Kennedy</a:t>
              </a:r>
              <a:endParaRPr lang="da-DK" sz="8000" dirty="0">
                <a:latin typeface="Calibri" pitchFamily="34" charset="0"/>
              </a:endParaRPr>
            </a:p>
          </p:txBody>
        </p:sp>
        <p:sp>
          <p:nvSpPr>
            <p:cNvPr id="19" name="Tekstboks 11">
              <a:extLst>
                <a:ext uri="{FF2B5EF4-FFF2-40B4-BE49-F238E27FC236}">
                  <a16:creationId xmlns:a16="http://schemas.microsoft.com/office/drawing/2014/main" id="{541C9D09-5E50-469E-9F44-339A6E4C09B0}"/>
                </a:ext>
              </a:extLst>
            </p:cNvPr>
            <p:cNvSpPr txBox="1">
              <a:spLocks noChangeArrowheads="1"/>
            </p:cNvSpPr>
            <p:nvPr/>
          </p:nvSpPr>
          <p:spPr bwMode="auto">
            <a:xfrm>
              <a:off x="772665" y="7293235"/>
              <a:ext cx="11304984"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Management Consultant in Boston, Massachusetts</a:t>
              </a:r>
            </a:p>
            <a:p>
              <a:r>
                <a:rPr lang="nb-NO" sz="3200" b="1" dirty="0">
                  <a:solidFill>
                    <a:schemeClr val="tx1">
                      <a:lumMod val="65000"/>
                      <a:lumOff val="35000"/>
                    </a:schemeClr>
                  </a:solidFill>
                </a:rPr>
                <a:t>and London, England</a:t>
              </a:r>
            </a:p>
          </p:txBody>
        </p:sp>
      </p:grpSp>
      <p:sp>
        <p:nvSpPr>
          <p:cNvPr id="20" name="Rektangel 6">
            <a:extLst>
              <a:ext uri="{FF2B5EF4-FFF2-40B4-BE49-F238E27FC236}">
                <a16:creationId xmlns:a16="http://schemas.microsoft.com/office/drawing/2014/main" id="{8C28CBF4-B7CE-4258-82B5-729A53F9AE10}"/>
              </a:ext>
            </a:extLst>
          </p:cNvPr>
          <p:cNvSpPr/>
          <p:nvPr/>
        </p:nvSpPr>
        <p:spPr>
          <a:xfrm>
            <a:off x="-1137450" y="5816411"/>
            <a:ext cx="16255999" cy="3324290"/>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80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6262641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uppe 33">
            <a:extLst>
              <a:ext uri="{FF2B5EF4-FFF2-40B4-BE49-F238E27FC236}">
                <a16:creationId xmlns:a16="http://schemas.microsoft.com/office/drawing/2014/main" id="{21B49545-BF52-4B8A-8935-B8210457CBD5}"/>
              </a:ext>
            </a:extLst>
          </p:cNvPr>
          <p:cNvGrpSpPr/>
          <p:nvPr/>
        </p:nvGrpSpPr>
        <p:grpSpPr>
          <a:xfrm>
            <a:off x="151418" y="1553285"/>
            <a:ext cx="8850164" cy="5984123"/>
            <a:chOff x="152633" y="1834101"/>
            <a:chExt cx="8850164" cy="5984123"/>
          </a:xfrm>
        </p:grpSpPr>
        <p:sp>
          <p:nvSpPr>
            <p:cNvPr id="35" name="Afrundet rektangel 15">
              <a:extLst>
                <a:ext uri="{FF2B5EF4-FFF2-40B4-BE49-F238E27FC236}">
                  <a16:creationId xmlns:a16="http://schemas.microsoft.com/office/drawing/2014/main" id="{E6FA6243-8C6A-4F2F-9AE0-20DC5E864DA7}"/>
                </a:ext>
              </a:extLst>
            </p:cNvPr>
            <p:cNvSpPr/>
            <p:nvPr/>
          </p:nvSpPr>
          <p:spPr>
            <a:xfrm>
              <a:off x="1881414" y="4566613"/>
              <a:ext cx="3429407" cy="2552700"/>
            </a:xfrm>
            <a:prstGeom prst="roundRect">
              <a:avLst/>
            </a:prstGeom>
            <a:solidFill>
              <a:srgbClr val="ABBD38"/>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nchorCtr="0"/>
            <a:lstStyle/>
            <a:p>
              <a:pPr algn="ctr"/>
              <a:r>
                <a:rPr lang="da-DK" b="1" dirty="0" err="1">
                  <a:solidFill>
                    <a:schemeClr val="tx1"/>
                  </a:solidFill>
                </a:rPr>
                <a:t>Process</a:t>
              </a:r>
              <a:endParaRPr lang="da-DK" b="1" dirty="0">
                <a:solidFill>
                  <a:schemeClr val="tx1"/>
                </a:solidFill>
              </a:endParaRPr>
            </a:p>
            <a:p>
              <a:pPr algn="ctr"/>
              <a:r>
                <a:rPr lang="da-DK" b="1" dirty="0" err="1">
                  <a:solidFill>
                    <a:schemeClr val="tx1"/>
                  </a:solidFill>
                </a:rPr>
                <a:t>Culture</a:t>
              </a:r>
              <a:endParaRPr lang="da-DK" b="1" dirty="0">
                <a:solidFill>
                  <a:schemeClr val="tx1"/>
                </a:solidFill>
              </a:endParaRPr>
            </a:p>
          </p:txBody>
        </p:sp>
        <p:sp>
          <p:nvSpPr>
            <p:cNvPr id="36" name="Tekstfelt 35">
              <a:extLst>
                <a:ext uri="{FF2B5EF4-FFF2-40B4-BE49-F238E27FC236}">
                  <a16:creationId xmlns:a16="http://schemas.microsoft.com/office/drawing/2014/main" id="{ED719889-6EF4-4850-98C6-D0279ABBF944}"/>
                </a:ext>
              </a:extLst>
            </p:cNvPr>
            <p:cNvSpPr txBox="1"/>
            <p:nvPr/>
          </p:nvSpPr>
          <p:spPr>
            <a:xfrm>
              <a:off x="2722310" y="7344027"/>
              <a:ext cx="5166360" cy="461665"/>
            </a:xfrm>
            <a:prstGeom prst="rect">
              <a:avLst/>
            </a:prstGeom>
            <a:noFill/>
          </p:spPr>
          <p:txBody>
            <a:bodyPr wrap="square" rtlCol="0">
              <a:spAutoFit/>
            </a:bodyPr>
            <a:lstStyle/>
            <a:p>
              <a:pPr algn="ctr"/>
              <a:r>
                <a:rPr lang="da-DK" b="1" dirty="0" err="1"/>
                <a:t>Degree</a:t>
              </a:r>
              <a:r>
                <a:rPr lang="da-DK" b="1" dirty="0"/>
                <a:t> of Risk</a:t>
              </a:r>
            </a:p>
          </p:txBody>
        </p:sp>
        <p:sp>
          <p:nvSpPr>
            <p:cNvPr id="41" name="Tekstfelt 40">
              <a:extLst>
                <a:ext uri="{FF2B5EF4-FFF2-40B4-BE49-F238E27FC236}">
                  <a16:creationId xmlns:a16="http://schemas.microsoft.com/office/drawing/2014/main" id="{6B39C60A-DC99-4937-BA8C-C50D11E07958}"/>
                </a:ext>
              </a:extLst>
            </p:cNvPr>
            <p:cNvSpPr txBox="1"/>
            <p:nvPr/>
          </p:nvSpPr>
          <p:spPr>
            <a:xfrm>
              <a:off x="152633" y="4064130"/>
              <a:ext cx="1390445" cy="830997"/>
            </a:xfrm>
            <a:prstGeom prst="rect">
              <a:avLst/>
            </a:prstGeom>
            <a:noFill/>
          </p:spPr>
          <p:txBody>
            <a:bodyPr wrap="none" rtlCol="0">
              <a:spAutoFit/>
            </a:bodyPr>
            <a:lstStyle/>
            <a:p>
              <a:pPr algn="ctr"/>
              <a:r>
                <a:rPr lang="da-DK" b="1" dirty="0"/>
                <a:t>Feedback</a:t>
              </a:r>
            </a:p>
            <a:p>
              <a:pPr algn="ctr"/>
              <a:r>
                <a:rPr lang="da-DK" b="1" dirty="0"/>
                <a:t>speed</a:t>
              </a:r>
            </a:p>
          </p:txBody>
        </p:sp>
        <p:sp>
          <p:nvSpPr>
            <p:cNvPr id="51" name="Tekstfelt 50">
              <a:extLst>
                <a:ext uri="{FF2B5EF4-FFF2-40B4-BE49-F238E27FC236}">
                  <a16:creationId xmlns:a16="http://schemas.microsoft.com/office/drawing/2014/main" id="{3F04B3CE-D6C5-45DE-9DC2-8DF5597A4F63}"/>
                </a:ext>
              </a:extLst>
            </p:cNvPr>
            <p:cNvSpPr txBox="1"/>
            <p:nvPr/>
          </p:nvSpPr>
          <p:spPr>
            <a:xfrm>
              <a:off x="8237844" y="7344507"/>
              <a:ext cx="764953" cy="461665"/>
            </a:xfrm>
            <a:prstGeom prst="rect">
              <a:avLst/>
            </a:prstGeom>
            <a:noFill/>
          </p:spPr>
          <p:txBody>
            <a:bodyPr wrap="none" rtlCol="0">
              <a:spAutoFit/>
            </a:bodyPr>
            <a:lstStyle/>
            <a:p>
              <a:r>
                <a:rPr lang="da-DK" b="1" dirty="0"/>
                <a:t>High</a:t>
              </a:r>
            </a:p>
          </p:txBody>
        </p:sp>
        <p:sp>
          <p:nvSpPr>
            <p:cNvPr id="52" name="Tekstfelt 51">
              <a:extLst>
                <a:ext uri="{FF2B5EF4-FFF2-40B4-BE49-F238E27FC236}">
                  <a16:creationId xmlns:a16="http://schemas.microsoft.com/office/drawing/2014/main" id="{FC59342C-0214-4E8D-9BBC-04750458F45F}"/>
                </a:ext>
              </a:extLst>
            </p:cNvPr>
            <p:cNvSpPr txBox="1"/>
            <p:nvPr/>
          </p:nvSpPr>
          <p:spPr>
            <a:xfrm>
              <a:off x="872034" y="1834101"/>
              <a:ext cx="764953" cy="461665"/>
            </a:xfrm>
            <a:prstGeom prst="rect">
              <a:avLst/>
            </a:prstGeom>
            <a:noFill/>
          </p:spPr>
          <p:txBody>
            <a:bodyPr wrap="none" rtlCol="0">
              <a:spAutoFit/>
            </a:bodyPr>
            <a:lstStyle/>
            <a:p>
              <a:r>
                <a:rPr lang="da-DK" b="1" dirty="0"/>
                <a:t>High</a:t>
              </a:r>
            </a:p>
          </p:txBody>
        </p:sp>
        <p:sp>
          <p:nvSpPr>
            <p:cNvPr id="53" name="Tekstfelt 52">
              <a:extLst>
                <a:ext uri="{FF2B5EF4-FFF2-40B4-BE49-F238E27FC236}">
                  <a16:creationId xmlns:a16="http://schemas.microsoft.com/office/drawing/2014/main" id="{AC64E94B-43E1-450E-8A40-F358EE4C5A6E}"/>
                </a:ext>
              </a:extLst>
            </p:cNvPr>
            <p:cNvSpPr txBox="1"/>
            <p:nvPr/>
          </p:nvSpPr>
          <p:spPr>
            <a:xfrm>
              <a:off x="1712570" y="7356559"/>
              <a:ext cx="708271" cy="461665"/>
            </a:xfrm>
            <a:prstGeom prst="rect">
              <a:avLst/>
            </a:prstGeom>
            <a:noFill/>
          </p:spPr>
          <p:txBody>
            <a:bodyPr wrap="none" rtlCol="0">
              <a:spAutoFit/>
            </a:bodyPr>
            <a:lstStyle/>
            <a:p>
              <a:r>
                <a:rPr lang="da-DK" b="1" dirty="0"/>
                <a:t>Low</a:t>
              </a:r>
            </a:p>
          </p:txBody>
        </p:sp>
        <p:cxnSp>
          <p:nvCxnSpPr>
            <p:cNvPr id="54" name="Lige forbindelse 53">
              <a:extLst>
                <a:ext uri="{FF2B5EF4-FFF2-40B4-BE49-F238E27FC236}">
                  <a16:creationId xmlns:a16="http://schemas.microsoft.com/office/drawing/2014/main" id="{CE9BB425-E1B5-4DAD-996E-72CBDEE77B85}"/>
                </a:ext>
              </a:extLst>
            </p:cNvPr>
            <p:cNvCxnSpPr/>
            <p:nvPr/>
          </p:nvCxnSpPr>
          <p:spPr>
            <a:xfrm flipV="1">
              <a:off x="1677421" y="1853357"/>
              <a:ext cx="0" cy="5259913"/>
            </a:xfrm>
            <a:prstGeom prst="line">
              <a:avLst/>
            </a:pr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6C1B22B-30A6-46CC-BD43-286BB4320CE8}"/>
                </a:ext>
              </a:extLst>
            </p:cNvPr>
            <p:cNvCxnSpPr>
              <a:cxnSpLocks/>
            </p:cNvCxnSpPr>
            <p:nvPr/>
          </p:nvCxnSpPr>
          <p:spPr>
            <a:xfrm>
              <a:off x="1879281" y="7255921"/>
              <a:ext cx="6970637" cy="0"/>
            </a:xfrm>
            <a:prstGeom prst="line">
              <a:avLst/>
            </a:pr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6" name="Afrundet rektangel 5">
              <a:extLst>
                <a:ext uri="{FF2B5EF4-FFF2-40B4-BE49-F238E27FC236}">
                  <a16:creationId xmlns:a16="http://schemas.microsoft.com/office/drawing/2014/main" id="{9C5F1504-52DD-4AC0-8730-C2CD322F1A9E}"/>
                </a:ext>
              </a:extLst>
            </p:cNvPr>
            <p:cNvSpPr/>
            <p:nvPr/>
          </p:nvSpPr>
          <p:spPr>
            <a:xfrm>
              <a:off x="1879281" y="1905147"/>
              <a:ext cx="3429407" cy="2552700"/>
            </a:xfrm>
            <a:prstGeom prst="roundRect">
              <a:avLst/>
            </a:prstGeom>
            <a:solidFill>
              <a:srgbClr val="D53627"/>
            </a:solidFill>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r>
                <a:rPr lang="da-DK" b="1" dirty="0">
                  <a:solidFill>
                    <a:schemeClr val="tx1"/>
                  </a:solidFill>
                </a:rPr>
                <a:t>Work Hard</a:t>
              </a:r>
            </a:p>
            <a:p>
              <a:pPr algn="ctr"/>
              <a:r>
                <a:rPr lang="da-DK" b="1" dirty="0">
                  <a:solidFill>
                    <a:schemeClr val="tx1"/>
                  </a:solidFill>
                </a:rPr>
                <a:t>Play Hard </a:t>
              </a:r>
            </a:p>
            <a:p>
              <a:pPr algn="ctr"/>
              <a:r>
                <a:rPr lang="da-DK" b="1" dirty="0" err="1">
                  <a:solidFill>
                    <a:schemeClr val="tx1"/>
                  </a:solidFill>
                </a:rPr>
                <a:t>Culture</a:t>
              </a:r>
              <a:endParaRPr lang="da-DK" b="1" dirty="0">
                <a:solidFill>
                  <a:schemeClr val="tx1"/>
                </a:solidFill>
              </a:endParaRPr>
            </a:p>
          </p:txBody>
        </p:sp>
        <p:sp>
          <p:nvSpPr>
            <p:cNvPr id="57" name="Afrundet rektangel 14">
              <a:extLst>
                <a:ext uri="{FF2B5EF4-FFF2-40B4-BE49-F238E27FC236}">
                  <a16:creationId xmlns:a16="http://schemas.microsoft.com/office/drawing/2014/main" id="{E5619916-10DB-4FA6-B3DC-8EA9295C49EA}"/>
                </a:ext>
              </a:extLst>
            </p:cNvPr>
            <p:cNvSpPr/>
            <p:nvPr/>
          </p:nvSpPr>
          <p:spPr>
            <a:xfrm>
              <a:off x="5420511" y="1906011"/>
              <a:ext cx="3429407" cy="2552700"/>
            </a:xfrm>
            <a:prstGeom prst="roundRect">
              <a:avLst/>
            </a:prstGeom>
            <a:solidFill>
              <a:srgbClr val="F79421"/>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nchorCtr="0"/>
            <a:lstStyle/>
            <a:p>
              <a:pPr algn="ctr"/>
              <a:r>
                <a:rPr lang="da-DK" b="1" dirty="0">
                  <a:solidFill>
                    <a:schemeClr val="tx1"/>
                  </a:solidFill>
                </a:rPr>
                <a:t>Tough Guy</a:t>
              </a:r>
            </a:p>
            <a:p>
              <a:pPr algn="ctr"/>
              <a:r>
                <a:rPr lang="da-DK" b="1" dirty="0">
                  <a:solidFill>
                    <a:schemeClr val="tx1"/>
                  </a:solidFill>
                </a:rPr>
                <a:t>Macho</a:t>
              </a:r>
            </a:p>
            <a:p>
              <a:pPr algn="ctr"/>
              <a:r>
                <a:rPr lang="da-DK" b="1" dirty="0" err="1">
                  <a:solidFill>
                    <a:schemeClr val="tx1"/>
                  </a:solidFill>
                </a:rPr>
                <a:t>Culture</a:t>
              </a:r>
              <a:endParaRPr lang="da-DK" b="1" dirty="0">
                <a:solidFill>
                  <a:schemeClr val="tx1"/>
                </a:solidFill>
              </a:endParaRPr>
            </a:p>
          </p:txBody>
        </p:sp>
        <p:sp>
          <p:nvSpPr>
            <p:cNvPr id="58" name="Afrundet rektangel 16">
              <a:extLst>
                <a:ext uri="{FF2B5EF4-FFF2-40B4-BE49-F238E27FC236}">
                  <a16:creationId xmlns:a16="http://schemas.microsoft.com/office/drawing/2014/main" id="{6A8AF084-627C-482D-A3AC-A2360A4AD440}"/>
                </a:ext>
              </a:extLst>
            </p:cNvPr>
            <p:cNvSpPr/>
            <p:nvPr/>
          </p:nvSpPr>
          <p:spPr>
            <a:xfrm>
              <a:off x="5420511" y="4560570"/>
              <a:ext cx="3429407" cy="2552700"/>
            </a:xfrm>
            <a:prstGeom prst="roundRect">
              <a:avLst/>
            </a:prstGeom>
            <a:solidFill>
              <a:srgbClr val="3E7F9F"/>
            </a:solidFill>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endParaRPr lang="da-DK" b="1" dirty="0">
                <a:solidFill>
                  <a:schemeClr val="tx1"/>
                </a:solidFill>
              </a:endParaRPr>
            </a:p>
            <a:p>
              <a:pPr algn="ctr"/>
              <a:r>
                <a:rPr lang="da-DK" b="1" dirty="0">
                  <a:solidFill>
                    <a:schemeClr val="tx1"/>
                  </a:solidFill>
                </a:rPr>
                <a:t>Bet </a:t>
              </a:r>
              <a:r>
                <a:rPr lang="da-DK" b="1" dirty="0" err="1">
                  <a:solidFill>
                    <a:schemeClr val="tx1"/>
                  </a:solidFill>
                </a:rPr>
                <a:t>your</a:t>
              </a:r>
              <a:r>
                <a:rPr lang="da-DK" b="1" dirty="0">
                  <a:solidFill>
                    <a:schemeClr val="tx1"/>
                  </a:solidFill>
                </a:rPr>
                <a:t> Company</a:t>
              </a:r>
            </a:p>
            <a:p>
              <a:pPr algn="ctr"/>
              <a:r>
                <a:rPr lang="da-DK" b="1" dirty="0" err="1">
                  <a:solidFill>
                    <a:schemeClr val="tx1"/>
                  </a:solidFill>
                </a:rPr>
                <a:t>Culture</a:t>
              </a:r>
              <a:endParaRPr lang="da-DK" b="1" dirty="0">
                <a:solidFill>
                  <a:schemeClr val="tx1"/>
                </a:solidFill>
              </a:endParaRPr>
            </a:p>
            <a:p>
              <a:endParaRPr lang="da-DK" sz="1800" b="1" dirty="0">
                <a:solidFill>
                  <a:schemeClr val="tx1"/>
                </a:solidFill>
              </a:endParaRPr>
            </a:p>
          </p:txBody>
        </p:sp>
      </p:grpSp>
      <p:sp>
        <p:nvSpPr>
          <p:cNvPr id="33" name="Tekstfelt 32">
            <a:extLst>
              <a:ext uri="{FF2B5EF4-FFF2-40B4-BE49-F238E27FC236}">
                <a16:creationId xmlns:a16="http://schemas.microsoft.com/office/drawing/2014/main" id="{2DFA99E5-FAD0-400B-ADF4-673A291C041C}"/>
              </a:ext>
            </a:extLst>
          </p:cNvPr>
          <p:cNvSpPr txBox="1"/>
          <p:nvPr/>
        </p:nvSpPr>
        <p:spPr>
          <a:xfrm>
            <a:off x="880775" y="6233733"/>
            <a:ext cx="708271" cy="461665"/>
          </a:xfrm>
          <a:prstGeom prst="rect">
            <a:avLst/>
          </a:prstGeom>
          <a:noFill/>
        </p:spPr>
        <p:txBody>
          <a:bodyPr wrap="none" rtlCol="0">
            <a:spAutoFit/>
          </a:bodyPr>
          <a:lstStyle/>
          <a:p>
            <a:r>
              <a:rPr lang="da-DK" b="1" dirty="0"/>
              <a:t>Low</a:t>
            </a:r>
          </a:p>
        </p:txBody>
      </p:sp>
      <p:sp>
        <p:nvSpPr>
          <p:cNvPr id="16" name="Rektangel 15">
            <a:extLst>
              <a:ext uri="{FF2B5EF4-FFF2-40B4-BE49-F238E27FC236}">
                <a16:creationId xmlns:a16="http://schemas.microsoft.com/office/drawing/2014/main" id="{DE3D60D4-DCED-47D6-BDD7-50EC1763AA5F}"/>
              </a:ext>
            </a:extLst>
          </p:cNvPr>
          <p:cNvSpPr/>
          <p:nvPr/>
        </p:nvSpPr>
        <p:spPr>
          <a:xfrm>
            <a:off x="9365285" y="812845"/>
            <a:ext cx="7296387" cy="738967"/>
          </a:xfrm>
          <a:prstGeom prst="rect">
            <a:avLst/>
          </a:prstGeom>
        </p:spPr>
        <p:txBody>
          <a:bodyPr wrap="square" lIns="122222" tIns="61110" rIns="122222" bIns="61110">
            <a:spAutoFit/>
          </a:bodyPr>
          <a:lstStyle/>
          <a:p>
            <a:r>
              <a:rPr lang="da-DK" sz="4000" b="1" dirty="0" err="1">
                <a:solidFill>
                  <a:schemeClr val="tx1">
                    <a:lumMod val="85000"/>
                    <a:lumOff val="15000"/>
                  </a:schemeClr>
                </a:solidFill>
                <a:latin typeface="Arial" pitchFamily="34" charset="0"/>
                <a:cs typeface="Arial" pitchFamily="34" charset="0"/>
              </a:rPr>
              <a:t>Four</a:t>
            </a:r>
            <a:r>
              <a:rPr lang="da-DK" sz="4000" b="1" dirty="0">
                <a:solidFill>
                  <a:schemeClr val="tx1">
                    <a:lumMod val="85000"/>
                    <a:lumOff val="15000"/>
                  </a:schemeClr>
                </a:solidFill>
                <a:latin typeface="Arial" pitchFamily="34" charset="0"/>
                <a:cs typeface="Arial" pitchFamily="34" charset="0"/>
              </a:rPr>
              <a:t> </a:t>
            </a:r>
            <a:r>
              <a:rPr lang="da-DK" sz="4000" b="1" dirty="0" err="1">
                <a:solidFill>
                  <a:schemeClr val="tx1">
                    <a:lumMod val="85000"/>
                    <a:lumOff val="15000"/>
                  </a:schemeClr>
                </a:solidFill>
                <a:latin typeface="Arial" pitchFamily="34" charset="0"/>
                <a:cs typeface="Arial" pitchFamily="34" charset="0"/>
              </a:rPr>
              <a:t>Culture</a:t>
            </a:r>
            <a:r>
              <a:rPr lang="da-DK" sz="4000" b="1" dirty="0">
                <a:solidFill>
                  <a:schemeClr val="tx1">
                    <a:lumMod val="85000"/>
                    <a:lumOff val="15000"/>
                  </a:schemeClr>
                </a:solidFill>
                <a:latin typeface="Arial" pitchFamily="34" charset="0"/>
                <a:cs typeface="Arial" pitchFamily="34" charset="0"/>
              </a:rPr>
              <a:t> Types</a:t>
            </a:r>
          </a:p>
        </p:txBody>
      </p:sp>
    </p:spTree>
    <p:extLst>
      <p:ext uri="{BB962C8B-B14F-4D97-AF65-F5344CB8AC3E}">
        <p14:creationId xmlns:p14="http://schemas.microsoft.com/office/powerpoint/2010/main" val="3920338318"/>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uppe 33">
            <a:extLst>
              <a:ext uri="{FF2B5EF4-FFF2-40B4-BE49-F238E27FC236}">
                <a16:creationId xmlns:a16="http://schemas.microsoft.com/office/drawing/2014/main" id="{21B49545-BF52-4B8A-8935-B8210457CBD5}"/>
              </a:ext>
            </a:extLst>
          </p:cNvPr>
          <p:cNvGrpSpPr/>
          <p:nvPr/>
        </p:nvGrpSpPr>
        <p:grpSpPr>
          <a:xfrm>
            <a:off x="151418" y="1553285"/>
            <a:ext cx="8850164" cy="5984123"/>
            <a:chOff x="152633" y="1834101"/>
            <a:chExt cx="8850164" cy="5984123"/>
          </a:xfrm>
        </p:grpSpPr>
        <p:sp>
          <p:nvSpPr>
            <p:cNvPr id="35" name="Afrundet rektangel 15">
              <a:extLst>
                <a:ext uri="{FF2B5EF4-FFF2-40B4-BE49-F238E27FC236}">
                  <a16:creationId xmlns:a16="http://schemas.microsoft.com/office/drawing/2014/main" id="{E6FA6243-8C6A-4F2F-9AE0-20DC5E864DA7}"/>
                </a:ext>
              </a:extLst>
            </p:cNvPr>
            <p:cNvSpPr/>
            <p:nvPr/>
          </p:nvSpPr>
          <p:spPr>
            <a:xfrm>
              <a:off x="1881414" y="4566613"/>
              <a:ext cx="3429407" cy="2552700"/>
            </a:xfrm>
            <a:prstGeom prst="roundRect">
              <a:avLst/>
            </a:prstGeom>
            <a:solidFill>
              <a:srgbClr val="ABBD38"/>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nchorCtr="0"/>
            <a:lstStyle/>
            <a:p>
              <a:pPr algn="ctr"/>
              <a:r>
                <a:rPr lang="da-DK" b="1" dirty="0" err="1">
                  <a:solidFill>
                    <a:schemeClr val="tx1"/>
                  </a:solidFill>
                </a:rPr>
                <a:t>Process</a:t>
              </a:r>
              <a:endParaRPr lang="da-DK" b="1" dirty="0">
                <a:solidFill>
                  <a:schemeClr val="tx1"/>
                </a:solidFill>
              </a:endParaRPr>
            </a:p>
            <a:p>
              <a:pPr algn="ctr"/>
              <a:r>
                <a:rPr lang="da-DK" b="1" dirty="0" err="1">
                  <a:solidFill>
                    <a:schemeClr val="tx1"/>
                  </a:solidFill>
                </a:rPr>
                <a:t>Culture</a:t>
              </a:r>
              <a:endParaRPr lang="da-DK" b="1" dirty="0">
                <a:solidFill>
                  <a:schemeClr val="tx1"/>
                </a:solidFill>
              </a:endParaRPr>
            </a:p>
          </p:txBody>
        </p:sp>
        <p:sp>
          <p:nvSpPr>
            <p:cNvPr id="36" name="Tekstfelt 35">
              <a:extLst>
                <a:ext uri="{FF2B5EF4-FFF2-40B4-BE49-F238E27FC236}">
                  <a16:creationId xmlns:a16="http://schemas.microsoft.com/office/drawing/2014/main" id="{ED719889-6EF4-4850-98C6-D0279ABBF944}"/>
                </a:ext>
              </a:extLst>
            </p:cNvPr>
            <p:cNvSpPr txBox="1"/>
            <p:nvPr/>
          </p:nvSpPr>
          <p:spPr>
            <a:xfrm>
              <a:off x="2722310" y="7344027"/>
              <a:ext cx="5166360" cy="461665"/>
            </a:xfrm>
            <a:prstGeom prst="rect">
              <a:avLst/>
            </a:prstGeom>
            <a:noFill/>
          </p:spPr>
          <p:txBody>
            <a:bodyPr wrap="square" rtlCol="0">
              <a:spAutoFit/>
            </a:bodyPr>
            <a:lstStyle/>
            <a:p>
              <a:pPr algn="ctr"/>
              <a:r>
                <a:rPr lang="da-DK" b="1" dirty="0" err="1"/>
                <a:t>Degree</a:t>
              </a:r>
              <a:r>
                <a:rPr lang="da-DK" b="1" dirty="0"/>
                <a:t> of Risk</a:t>
              </a:r>
            </a:p>
          </p:txBody>
        </p:sp>
        <p:sp>
          <p:nvSpPr>
            <p:cNvPr id="41" name="Tekstfelt 40">
              <a:extLst>
                <a:ext uri="{FF2B5EF4-FFF2-40B4-BE49-F238E27FC236}">
                  <a16:creationId xmlns:a16="http://schemas.microsoft.com/office/drawing/2014/main" id="{6B39C60A-DC99-4937-BA8C-C50D11E07958}"/>
                </a:ext>
              </a:extLst>
            </p:cNvPr>
            <p:cNvSpPr txBox="1"/>
            <p:nvPr/>
          </p:nvSpPr>
          <p:spPr>
            <a:xfrm>
              <a:off x="152633" y="4064130"/>
              <a:ext cx="1390445" cy="830997"/>
            </a:xfrm>
            <a:prstGeom prst="rect">
              <a:avLst/>
            </a:prstGeom>
            <a:noFill/>
          </p:spPr>
          <p:txBody>
            <a:bodyPr wrap="none" rtlCol="0">
              <a:spAutoFit/>
            </a:bodyPr>
            <a:lstStyle/>
            <a:p>
              <a:pPr algn="ctr"/>
              <a:r>
                <a:rPr lang="da-DK" b="1" dirty="0"/>
                <a:t>Feedback</a:t>
              </a:r>
            </a:p>
            <a:p>
              <a:pPr algn="ctr"/>
              <a:r>
                <a:rPr lang="da-DK" b="1" dirty="0"/>
                <a:t>speed</a:t>
              </a:r>
            </a:p>
          </p:txBody>
        </p:sp>
        <p:sp>
          <p:nvSpPr>
            <p:cNvPr id="51" name="Tekstfelt 50">
              <a:extLst>
                <a:ext uri="{FF2B5EF4-FFF2-40B4-BE49-F238E27FC236}">
                  <a16:creationId xmlns:a16="http://schemas.microsoft.com/office/drawing/2014/main" id="{3F04B3CE-D6C5-45DE-9DC2-8DF5597A4F63}"/>
                </a:ext>
              </a:extLst>
            </p:cNvPr>
            <p:cNvSpPr txBox="1"/>
            <p:nvPr/>
          </p:nvSpPr>
          <p:spPr>
            <a:xfrm>
              <a:off x="8237844" y="7344507"/>
              <a:ext cx="764953" cy="461665"/>
            </a:xfrm>
            <a:prstGeom prst="rect">
              <a:avLst/>
            </a:prstGeom>
            <a:noFill/>
          </p:spPr>
          <p:txBody>
            <a:bodyPr wrap="none" rtlCol="0">
              <a:spAutoFit/>
            </a:bodyPr>
            <a:lstStyle/>
            <a:p>
              <a:r>
                <a:rPr lang="da-DK" b="1" dirty="0"/>
                <a:t>High</a:t>
              </a:r>
            </a:p>
          </p:txBody>
        </p:sp>
        <p:sp>
          <p:nvSpPr>
            <p:cNvPr id="52" name="Tekstfelt 51">
              <a:extLst>
                <a:ext uri="{FF2B5EF4-FFF2-40B4-BE49-F238E27FC236}">
                  <a16:creationId xmlns:a16="http://schemas.microsoft.com/office/drawing/2014/main" id="{FC59342C-0214-4E8D-9BBC-04750458F45F}"/>
                </a:ext>
              </a:extLst>
            </p:cNvPr>
            <p:cNvSpPr txBox="1"/>
            <p:nvPr/>
          </p:nvSpPr>
          <p:spPr>
            <a:xfrm>
              <a:off x="872034" y="1834101"/>
              <a:ext cx="764953" cy="461665"/>
            </a:xfrm>
            <a:prstGeom prst="rect">
              <a:avLst/>
            </a:prstGeom>
            <a:noFill/>
          </p:spPr>
          <p:txBody>
            <a:bodyPr wrap="none" rtlCol="0">
              <a:spAutoFit/>
            </a:bodyPr>
            <a:lstStyle/>
            <a:p>
              <a:r>
                <a:rPr lang="da-DK" b="1" dirty="0"/>
                <a:t>High</a:t>
              </a:r>
            </a:p>
          </p:txBody>
        </p:sp>
        <p:sp>
          <p:nvSpPr>
            <p:cNvPr id="53" name="Tekstfelt 52">
              <a:extLst>
                <a:ext uri="{FF2B5EF4-FFF2-40B4-BE49-F238E27FC236}">
                  <a16:creationId xmlns:a16="http://schemas.microsoft.com/office/drawing/2014/main" id="{AC64E94B-43E1-450E-8A40-F358EE4C5A6E}"/>
                </a:ext>
              </a:extLst>
            </p:cNvPr>
            <p:cNvSpPr txBox="1"/>
            <p:nvPr/>
          </p:nvSpPr>
          <p:spPr>
            <a:xfrm>
              <a:off x="1712570" y="7356559"/>
              <a:ext cx="708271" cy="461665"/>
            </a:xfrm>
            <a:prstGeom prst="rect">
              <a:avLst/>
            </a:prstGeom>
            <a:noFill/>
          </p:spPr>
          <p:txBody>
            <a:bodyPr wrap="none" rtlCol="0">
              <a:spAutoFit/>
            </a:bodyPr>
            <a:lstStyle/>
            <a:p>
              <a:r>
                <a:rPr lang="da-DK" b="1" dirty="0"/>
                <a:t>Low</a:t>
              </a:r>
            </a:p>
          </p:txBody>
        </p:sp>
        <p:cxnSp>
          <p:nvCxnSpPr>
            <p:cNvPr id="54" name="Lige forbindelse 53">
              <a:extLst>
                <a:ext uri="{FF2B5EF4-FFF2-40B4-BE49-F238E27FC236}">
                  <a16:creationId xmlns:a16="http://schemas.microsoft.com/office/drawing/2014/main" id="{CE9BB425-E1B5-4DAD-996E-72CBDEE77B85}"/>
                </a:ext>
              </a:extLst>
            </p:cNvPr>
            <p:cNvCxnSpPr/>
            <p:nvPr/>
          </p:nvCxnSpPr>
          <p:spPr>
            <a:xfrm flipV="1">
              <a:off x="1677421" y="1853357"/>
              <a:ext cx="0" cy="5259913"/>
            </a:xfrm>
            <a:prstGeom prst="line">
              <a:avLst/>
            </a:pr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a16="http://schemas.microsoft.com/office/drawing/2014/main" id="{F6C1B22B-30A6-46CC-BD43-286BB4320CE8}"/>
                </a:ext>
              </a:extLst>
            </p:cNvPr>
            <p:cNvCxnSpPr>
              <a:cxnSpLocks/>
            </p:cNvCxnSpPr>
            <p:nvPr/>
          </p:nvCxnSpPr>
          <p:spPr>
            <a:xfrm>
              <a:off x="1879281" y="7255921"/>
              <a:ext cx="6970637" cy="0"/>
            </a:xfrm>
            <a:prstGeom prst="line">
              <a:avLst/>
            </a:pr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6" name="Afrundet rektangel 5">
              <a:extLst>
                <a:ext uri="{FF2B5EF4-FFF2-40B4-BE49-F238E27FC236}">
                  <a16:creationId xmlns:a16="http://schemas.microsoft.com/office/drawing/2014/main" id="{9C5F1504-52DD-4AC0-8730-C2CD322F1A9E}"/>
                </a:ext>
              </a:extLst>
            </p:cNvPr>
            <p:cNvSpPr/>
            <p:nvPr/>
          </p:nvSpPr>
          <p:spPr>
            <a:xfrm>
              <a:off x="1879281" y="1905147"/>
              <a:ext cx="3429407" cy="2552700"/>
            </a:xfrm>
            <a:prstGeom prst="roundRect">
              <a:avLst/>
            </a:prstGeom>
            <a:solidFill>
              <a:srgbClr val="D53627"/>
            </a:solidFill>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r>
                <a:rPr lang="da-DK" b="1" dirty="0">
                  <a:solidFill>
                    <a:schemeClr val="tx1"/>
                  </a:solidFill>
                </a:rPr>
                <a:t>Work Hard</a:t>
              </a:r>
            </a:p>
            <a:p>
              <a:pPr algn="ctr"/>
              <a:r>
                <a:rPr lang="da-DK" b="1" dirty="0">
                  <a:solidFill>
                    <a:schemeClr val="tx1"/>
                  </a:solidFill>
                </a:rPr>
                <a:t>Play Hard </a:t>
              </a:r>
            </a:p>
            <a:p>
              <a:pPr algn="ctr"/>
              <a:r>
                <a:rPr lang="da-DK" b="1" dirty="0" err="1">
                  <a:solidFill>
                    <a:schemeClr val="tx1"/>
                  </a:solidFill>
                </a:rPr>
                <a:t>Culture</a:t>
              </a:r>
              <a:endParaRPr lang="da-DK" b="1" dirty="0">
                <a:solidFill>
                  <a:schemeClr val="tx1"/>
                </a:solidFill>
              </a:endParaRPr>
            </a:p>
          </p:txBody>
        </p:sp>
        <p:sp>
          <p:nvSpPr>
            <p:cNvPr id="57" name="Afrundet rektangel 14">
              <a:extLst>
                <a:ext uri="{FF2B5EF4-FFF2-40B4-BE49-F238E27FC236}">
                  <a16:creationId xmlns:a16="http://schemas.microsoft.com/office/drawing/2014/main" id="{E5619916-10DB-4FA6-B3DC-8EA9295C49EA}"/>
                </a:ext>
              </a:extLst>
            </p:cNvPr>
            <p:cNvSpPr/>
            <p:nvPr/>
          </p:nvSpPr>
          <p:spPr>
            <a:xfrm>
              <a:off x="5420511" y="1906011"/>
              <a:ext cx="3429407" cy="2552700"/>
            </a:xfrm>
            <a:prstGeom prst="roundRect">
              <a:avLst/>
            </a:prstGeom>
            <a:solidFill>
              <a:srgbClr val="F79421"/>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nchorCtr="0"/>
            <a:lstStyle/>
            <a:p>
              <a:pPr algn="ctr"/>
              <a:r>
                <a:rPr lang="da-DK" b="1" dirty="0">
                  <a:solidFill>
                    <a:schemeClr val="tx1"/>
                  </a:solidFill>
                </a:rPr>
                <a:t>Tough Guy</a:t>
              </a:r>
            </a:p>
            <a:p>
              <a:pPr algn="ctr"/>
              <a:r>
                <a:rPr lang="da-DK" b="1" dirty="0">
                  <a:solidFill>
                    <a:schemeClr val="tx1"/>
                  </a:solidFill>
                </a:rPr>
                <a:t>Macho</a:t>
              </a:r>
            </a:p>
            <a:p>
              <a:pPr algn="ctr"/>
              <a:r>
                <a:rPr lang="da-DK" b="1" dirty="0" err="1">
                  <a:solidFill>
                    <a:schemeClr val="tx1"/>
                  </a:solidFill>
                </a:rPr>
                <a:t>Culture</a:t>
              </a:r>
              <a:endParaRPr lang="da-DK" b="1" dirty="0">
                <a:solidFill>
                  <a:schemeClr val="tx1"/>
                </a:solidFill>
              </a:endParaRPr>
            </a:p>
          </p:txBody>
        </p:sp>
        <p:sp>
          <p:nvSpPr>
            <p:cNvPr id="58" name="Afrundet rektangel 16">
              <a:extLst>
                <a:ext uri="{FF2B5EF4-FFF2-40B4-BE49-F238E27FC236}">
                  <a16:creationId xmlns:a16="http://schemas.microsoft.com/office/drawing/2014/main" id="{6A8AF084-627C-482D-A3AC-A2360A4AD440}"/>
                </a:ext>
              </a:extLst>
            </p:cNvPr>
            <p:cNvSpPr/>
            <p:nvPr/>
          </p:nvSpPr>
          <p:spPr>
            <a:xfrm>
              <a:off x="5420511" y="4560570"/>
              <a:ext cx="3429407" cy="2552700"/>
            </a:xfrm>
            <a:prstGeom prst="roundRect">
              <a:avLst/>
            </a:prstGeom>
            <a:solidFill>
              <a:srgbClr val="3E7F9F"/>
            </a:solidFill>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endParaRPr lang="da-DK" b="1" dirty="0">
                <a:solidFill>
                  <a:schemeClr val="tx1"/>
                </a:solidFill>
              </a:endParaRPr>
            </a:p>
            <a:p>
              <a:pPr algn="ctr"/>
              <a:r>
                <a:rPr lang="da-DK" b="1" dirty="0">
                  <a:solidFill>
                    <a:schemeClr val="tx1"/>
                  </a:solidFill>
                </a:rPr>
                <a:t>Bet </a:t>
              </a:r>
              <a:r>
                <a:rPr lang="da-DK" b="1" dirty="0" err="1">
                  <a:solidFill>
                    <a:schemeClr val="tx1"/>
                  </a:solidFill>
                </a:rPr>
                <a:t>your</a:t>
              </a:r>
              <a:r>
                <a:rPr lang="da-DK" b="1" dirty="0">
                  <a:solidFill>
                    <a:schemeClr val="tx1"/>
                  </a:solidFill>
                </a:rPr>
                <a:t> Company</a:t>
              </a:r>
            </a:p>
            <a:p>
              <a:pPr algn="ctr"/>
              <a:r>
                <a:rPr lang="da-DK" b="1" dirty="0" err="1">
                  <a:solidFill>
                    <a:schemeClr val="tx1"/>
                  </a:solidFill>
                </a:rPr>
                <a:t>Culture</a:t>
              </a:r>
              <a:endParaRPr lang="da-DK" b="1" dirty="0">
                <a:solidFill>
                  <a:schemeClr val="tx1"/>
                </a:solidFill>
              </a:endParaRPr>
            </a:p>
            <a:p>
              <a:endParaRPr lang="da-DK" sz="1800" b="1" dirty="0">
                <a:solidFill>
                  <a:schemeClr val="tx1"/>
                </a:solidFill>
              </a:endParaRPr>
            </a:p>
          </p:txBody>
        </p:sp>
      </p:grpSp>
      <p:sp>
        <p:nvSpPr>
          <p:cNvPr id="33" name="Tekstfelt 32">
            <a:extLst>
              <a:ext uri="{FF2B5EF4-FFF2-40B4-BE49-F238E27FC236}">
                <a16:creationId xmlns:a16="http://schemas.microsoft.com/office/drawing/2014/main" id="{2DFA99E5-FAD0-400B-ADF4-673A291C041C}"/>
              </a:ext>
            </a:extLst>
          </p:cNvPr>
          <p:cNvSpPr txBox="1"/>
          <p:nvPr/>
        </p:nvSpPr>
        <p:spPr>
          <a:xfrm>
            <a:off x="880775" y="6233733"/>
            <a:ext cx="708271" cy="461665"/>
          </a:xfrm>
          <a:prstGeom prst="rect">
            <a:avLst/>
          </a:prstGeom>
          <a:noFill/>
        </p:spPr>
        <p:txBody>
          <a:bodyPr wrap="none" rtlCol="0">
            <a:spAutoFit/>
          </a:bodyPr>
          <a:lstStyle/>
          <a:p>
            <a:r>
              <a:rPr lang="da-DK" b="1" dirty="0"/>
              <a:t>Low</a:t>
            </a:r>
          </a:p>
        </p:txBody>
      </p:sp>
      <p:sp>
        <p:nvSpPr>
          <p:cNvPr id="16" name="Rektangel 15">
            <a:extLst>
              <a:ext uri="{FF2B5EF4-FFF2-40B4-BE49-F238E27FC236}">
                <a16:creationId xmlns:a16="http://schemas.microsoft.com/office/drawing/2014/main" id="{DE3D60D4-DCED-47D6-BDD7-50EC1763AA5F}"/>
              </a:ext>
            </a:extLst>
          </p:cNvPr>
          <p:cNvSpPr/>
          <p:nvPr/>
        </p:nvSpPr>
        <p:spPr>
          <a:xfrm>
            <a:off x="9365285" y="812845"/>
            <a:ext cx="7296387" cy="3662844"/>
          </a:xfrm>
          <a:prstGeom prst="rect">
            <a:avLst/>
          </a:prstGeom>
        </p:spPr>
        <p:txBody>
          <a:bodyPr wrap="square" lIns="122222" tIns="61110" rIns="122222" bIns="61110">
            <a:spAutoFit/>
          </a:bodyPr>
          <a:lstStyle/>
          <a:p>
            <a:r>
              <a:rPr lang="da-DK" sz="4000" b="1" dirty="0" err="1">
                <a:solidFill>
                  <a:schemeClr val="tx1">
                    <a:lumMod val="85000"/>
                    <a:lumOff val="15000"/>
                  </a:schemeClr>
                </a:solidFill>
                <a:latin typeface="Arial" pitchFamily="34" charset="0"/>
                <a:cs typeface="Arial" pitchFamily="34" charset="0"/>
              </a:rPr>
              <a:t>Four</a:t>
            </a:r>
            <a:r>
              <a:rPr lang="da-DK" sz="4000" b="1" dirty="0">
                <a:solidFill>
                  <a:schemeClr val="tx1">
                    <a:lumMod val="85000"/>
                    <a:lumOff val="15000"/>
                  </a:schemeClr>
                </a:solidFill>
                <a:latin typeface="Arial" pitchFamily="34" charset="0"/>
                <a:cs typeface="Arial" pitchFamily="34" charset="0"/>
              </a:rPr>
              <a:t> </a:t>
            </a:r>
            <a:r>
              <a:rPr lang="da-DK" sz="4000" b="1" dirty="0" err="1">
                <a:solidFill>
                  <a:schemeClr val="tx1">
                    <a:lumMod val="85000"/>
                    <a:lumOff val="15000"/>
                  </a:schemeClr>
                </a:solidFill>
                <a:latin typeface="Arial" pitchFamily="34" charset="0"/>
                <a:cs typeface="Arial" pitchFamily="34" charset="0"/>
              </a:rPr>
              <a:t>Culture</a:t>
            </a:r>
            <a:r>
              <a:rPr lang="da-DK" sz="4000" b="1" dirty="0">
                <a:solidFill>
                  <a:schemeClr val="tx1">
                    <a:lumMod val="85000"/>
                    <a:lumOff val="15000"/>
                  </a:schemeClr>
                </a:solidFill>
                <a:latin typeface="Arial" pitchFamily="34" charset="0"/>
                <a:cs typeface="Arial" pitchFamily="34" charset="0"/>
              </a:rPr>
              <a:t> Types</a:t>
            </a:r>
          </a:p>
          <a:p>
            <a:pPr>
              <a:spcBef>
                <a:spcPts val="1200"/>
              </a:spcBef>
              <a:buFont typeface="Arial" pitchFamily="34" charset="0"/>
              <a:buChar char="•"/>
            </a:pPr>
            <a:r>
              <a:rPr lang="da-DK" sz="4000" dirty="0" err="1">
                <a:solidFill>
                  <a:schemeClr val="tx1">
                    <a:lumMod val="85000"/>
                    <a:lumOff val="15000"/>
                  </a:schemeClr>
                </a:solidFill>
                <a:latin typeface="Arial" pitchFamily="34" charset="0"/>
                <a:cs typeface="Arial" pitchFamily="34" charset="0"/>
              </a:rPr>
              <a:t>Different</a:t>
            </a:r>
            <a:r>
              <a:rPr lang="da-DK" sz="4000" dirty="0">
                <a:solidFill>
                  <a:schemeClr val="tx1">
                    <a:lumMod val="85000"/>
                    <a:lumOff val="15000"/>
                  </a:schemeClr>
                </a:solidFill>
                <a:latin typeface="Arial" pitchFamily="34" charset="0"/>
                <a:cs typeface="Arial" pitchFamily="34" charset="0"/>
              </a:rPr>
              <a:t> types of</a:t>
            </a:r>
          </a:p>
          <a:p>
            <a:pPr lvl="1">
              <a:spcBef>
                <a:spcPts val="1200"/>
              </a:spcBef>
              <a:buFont typeface="Arial" pitchFamily="34" charset="0"/>
              <a:buChar char="•"/>
            </a:pPr>
            <a:r>
              <a:rPr lang="da-DK" sz="4000" dirty="0" err="1">
                <a:solidFill>
                  <a:schemeClr val="tx1">
                    <a:lumMod val="85000"/>
                    <a:lumOff val="15000"/>
                  </a:schemeClr>
                </a:solidFill>
                <a:latin typeface="Arial" pitchFamily="34" charset="0"/>
                <a:cs typeface="Arial" pitchFamily="34" charset="0"/>
              </a:rPr>
              <a:t>Heroes</a:t>
            </a:r>
            <a:r>
              <a:rPr lang="da-DK" sz="4000" dirty="0">
                <a:solidFill>
                  <a:schemeClr val="tx1">
                    <a:lumMod val="85000"/>
                    <a:lumOff val="15000"/>
                  </a:schemeClr>
                </a:solidFill>
                <a:latin typeface="Arial" pitchFamily="34" charset="0"/>
                <a:cs typeface="Arial" pitchFamily="34" charset="0"/>
              </a:rPr>
              <a:t>, rituals and </a:t>
            </a:r>
            <a:r>
              <a:rPr lang="da-DK" sz="4000" dirty="0" err="1">
                <a:solidFill>
                  <a:schemeClr val="tx1">
                    <a:lumMod val="85000"/>
                    <a:lumOff val="15000"/>
                  </a:schemeClr>
                </a:solidFill>
                <a:latin typeface="Arial" pitchFamily="34" charset="0"/>
                <a:cs typeface="Arial" pitchFamily="34" charset="0"/>
              </a:rPr>
              <a:t>ceremonies</a:t>
            </a:r>
            <a:endParaRPr lang="da-DK" sz="4000" dirty="0">
              <a:solidFill>
                <a:schemeClr val="tx1">
                  <a:lumMod val="85000"/>
                  <a:lumOff val="15000"/>
                </a:schemeClr>
              </a:solidFill>
              <a:latin typeface="Arial" pitchFamily="34" charset="0"/>
              <a:cs typeface="Arial" pitchFamily="34" charset="0"/>
            </a:endParaRPr>
          </a:p>
          <a:p>
            <a:pPr lvl="1">
              <a:spcBef>
                <a:spcPts val="1200"/>
              </a:spcBef>
              <a:buFont typeface="Arial" pitchFamily="34" charset="0"/>
              <a:buChar char="•"/>
            </a:pPr>
            <a:r>
              <a:rPr lang="da-DK" sz="4000" dirty="0" err="1">
                <a:solidFill>
                  <a:schemeClr val="tx1">
                    <a:lumMod val="85000"/>
                    <a:lumOff val="15000"/>
                  </a:schemeClr>
                </a:solidFill>
                <a:latin typeface="Arial" pitchFamily="34" charset="0"/>
                <a:cs typeface="Arial" pitchFamily="34" charset="0"/>
              </a:rPr>
              <a:t>Seldom</a:t>
            </a:r>
            <a:r>
              <a:rPr lang="da-DK" sz="4000" dirty="0">
                <a:solidFill>
                  <a:schemeClr val="tx1">
                    <a:lumMod val="85000"/>
                    <a:lumOff val="15000"/>
                  </a:schemeClr>
                </a:solidFill>
                <a:latin typeface="Arial" pitchFamily="34" charset="0"/>
                <a:cs typeface="Arial" pitchFamily="34" charset="0"/>
              </a:rPr>
              <a:t> in </a:t>
            </a:r>
            <a:r>
              <a:rPr lang="da-DK" sz="4000" dirty="0" err="1">
                <a:solidFill>
                  <a:schemeClr val="tx1">
                    <a:lumMod val="85000"/>
                    <a:lumOff val="15000"/>
                  </a:schemeClr>
                </a:solidFill>
                <a:latin typeface="Arial" pitchFamily="34" charset="0"/>
                <a:cs typeface="Arial" pitchFamily="34" charset="0"/>
              </a:rPr>
              <a:t>their</a:t>
            </a:r>
            <a:r>
              <a:rPr lang="da-DK" sz="4000" dirty="0">
                <a:solidFill>
                  <a:schemeClr val="tx1">
                    <a:lumMod val="85000"/>
                    <a:lumOff val="15000"/>
                  </a:schemeClr>
                </a:solidFill>
                <a:latin typeface="Arial" pitchFamily="34" charset="0"/>
                <a:cs typeface="Arial" pitchFamily="34" charset="0"/>
              </a:rPr>
              <a:t> pure form</a:t>
            </a:r>
          </a:p>
        </p:txBody>
      </p:sp>
    </p:spTree>
    <p:extLst>
      <p:ext uri="{BB962C8B-B14F-4D97-AF65-F5344CB8AC3E}">
        <p14:creationId xmlns:p14="http://schemas.microsoft.com/office/powerpoint/2010/main" val="199907935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027846" y="2351280"/>
            <a:ext cx="12191999" cy="3694313"/>
          </a:xfrm>
          <a:prstGeom prst="rect">
            <a:avLst/>
          </a:prstGeom>
        </p:spPr>
        <p:txBody>
          <a:bodyPr wrap="square" lIns="102651" tIns="51324" rIns="102651" bIns="51324">
            <a:spAutoFit/>
          </a:bodyPr>
          <a:lstStyle/>
          <a:p>
            <a:pPr algn="ctr"/>
            <a:r>
              <a:rPr lang="da-DK" sz="4000" b="1" dirty="0">
                <a:solidFill>
                  <a:srgbClr val="452103"/>
                </a:solidFill>
                <a:latin typeface="Arial" pitchFamily="34" charset="0"/>
                <a:cs typeface="Arial" pitchFamily="34" charset="0"/>
              </a:rPr>
              <a:t> </a:t>
            </a:r>
            <a:r>
              <a:rPr lang="da-DK" sz="4000" dirty="0">
                <a:solidFill>
                  <a:schemeClr val="tx1">
                    <a:lumMod val="85000"/>
                    <a:lumOff val="15000"/>
                  </a:schemeClr>
                </a:solidFill>
                <a:latin typeface="Arial" pitchFamily="34" charset="0"/>
                <a:cs typeface="Arial" pitchFamily="34" charset="0"/>
              </a:rPr>
              <a:t>More on the subject: </a:t>
            </a:r>
          </a:p>
          <a:p>
            <a:pPr algn="ctr"/>
            <a:endParaRPr lang="da-DK" sz="6000"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endParaRPr lang="da-DK" sz="3333" b="1" dirty="0">
              <a:solidFill>
                <a:schemeClr val="tx1">
                  <a:lumMod val="85000"/>
                  <a:lumOff val="15000"/>
                </a:schemeClr>
              </a:solidFill>
              <a:latin typeface="Myriad Web Pro" pitchFamily="34" charset="0"/>
              <a:cs typeface="Aharoni" pitchFamily="2" charset="-79"/>
            </a:endParaRPr>
          </a:p>
          <a:p>
            <a:pPr algn="ctr"/>
            <a:r>
              <a:rPr lang="da-DK" sz="3733" b="1" dirty="0">
                <a:solidFill>
                  <a:schemeClr val="tx1">
                    <a:lumMod val="85000"/>
                    <a:lumOff val="15000"/>
                  </a:schemeClr>
                </a:solidFill>
                <a:latin typeface="Myriad Web Pro" pitchFamily="34" charset="0"/>
                <a:cs typeface="Aharoni" pitchFamily="2" charset="-79"/>
              </a:rPr>
              <a:t>www.</a:t>
            </a:r>
            <a:r>
              <a:rPr lang="da-DK" sz="6000" b="1" dirty="0">
                <a:solidFill>
                  <a:schemeClr val="tx1">
                    <a:lumMod val="85000"/>
                    <a:lumOff val="15000"/>
                  </a:schemeClr>
                </a:solidFill>
                <a:latin typeface="Myriad Web Pro" pitchFamily="34" charset="0"/>
                <a:cs typeface="Aharoni" pitchFamily="2" charset="-79"/>
              </a:rPr>
              <a:t>Flixabout</a:t>
            </a:r>
            <a:r>
              <a:rPr lang="da-DK" sz="4000" b="1" dirty="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004" y="3036625"/>
            <a:ext cx="7543800" cy="2095135"/>
          </a:xfrm>
          <a:prstGeom prst="rect">
            <a:avLst/>
          </a:prstGeom>
        </p:spPr>
      </p:pic>
    </p:spTree>
    <p:extLst>
      <p:ext uri="{BB962C8B-B14F-4D97-AF65-F5344CB8AC3E}">
        <p14:creationId xmlns:p14="http://schemas.microsoft.com/office/powerpoint/2010/main" val="748253159"/>
      </p:ext>
    </p:extLst>
  </p:cSld>
  <p:clrMapOvr>
    <a:masterClrMapping/>
  </p:clrMapOvr>
  <mc:AlternateContent xmlns:mc="http://schemas.openxmlformats.org/markup-compatibility/2006" xmlns:p14="http://schemas.microsoft.com/office/powerpoint/2010/main">
    <mc:Choice Requires="p14">
      <p:transition p14:dur="10" advClick="0" advTm="480000"/>
    </mc:Choice>
    <mc:Fallback xmlns="">
      <p:transition advClick="0" advTm="48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9d05ad951b91c48523a34ae11fcef8deff53035"/>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21770</TotalTime>
  <Words>171</Words>
  <Application>Microsoft Office PowerPoint</Application>
  <PresentationFormat>Brugerdefineret</PresentationFormat>
  <Paragraphs>62</Paragraphs>
  <Slides>4</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4</vt:i4>
      </vt:variant>
    </vt:vector>
  </HeadingPairs>
  <TitlesOfParts>
    <vt:vector size="9" baseType="lpstr">
      <vt:lpstr>Aharoni</vt:lpstr>
      <vt:lpstr>Arial</vt:lpstr>
      <vt:lpstr>Calibri</vt:lpstr>
      <vt:lpstr>Myriad Web Pro</vt:lpstr>
      <vt:lpstr>Kontortema</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 Gramkow</cp:lastModifiedBy>
  <cp:revision>709</cp:revision>
  <dcterms:created xsi:type="dcterms:W3CDTF">2012-01-17T11:58:12Z</dcterms:created>
  <dcterms:modified xsi:type="dcterms:W3CDTF">2021-03-12T14:52:01Z</dcterms:modified>
</cp:coreProperties>
</file>