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2" r:id="rId2"/>
    <p:sldId id="326" r:id="rId3"/>
    <p:sldId id="258"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627"/>
    <a:srgbClr val="C00000"/>
    <a:srgbClr val="3E7F9F"/>
    <a:srgbClr val="E98409"/>
    <a:srgbClr val="F79421"/>
    <a:srgbClr val="FFBB11"/>
    <a:srgbClr val="E28100"/>
    <a:srgbClr val="D99F37"/>
    <a:srgbClr val="452103"/>
    <a:srgbClr val="DA6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58402" autoAdjust="0"/>
  </p:normalViewPr>
  <p:slideViewPr>
    <p:cSldViewPr snapToGrid="0">
      <p:cViewPr varScale="1">
        <p:scale>
          <a:sx n="37" d="100"/>
          <a:sy n="37" d="100"/>
        </p:scale>
        <p:origin x="1954" y="34"/>
      </p:cViewPr>
      <p:guideLst>
        <p:guide orient="horz" pos="3137"/>
        <p:guide pos="259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87" d="100"/>
          <a:sy n="87" d="100"/>
        </p:scale>
        <p:origin x="298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12-03-2021</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12-03-2021</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NmL98SiE-ag&amp;t=32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trike="noStrike" dirty="0">
                <a:solidFill>
                  <a:srgbClr val="384A50"/>
                </a:solidFill>
                <a:effectLst/>
                <a:latin typeface="Arial" panose="020B0604020202020204" pitchFamily="34" charset="0"/>
                <a:ea typeface="Calibri" panose="020F0502020204030204" pitchFamily="34" charset="0"/>
              </a:rPr>
              <a:t>The model of organizational strategies was developed by Raymond E. Miles an Emeritus Professor at University of California and Charles C. Snow a Professor in Business Administration at Penn State University.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Raymond E. Miles was professor emeritus and former dean of the Walter A. Haas School of Business, University of California, Berkeley. He received his Ph.D. in Organizational Behavior and Industrial Relations from Stanford. He has published five books and over fifty articles based on his research on leadership and managerial philosophies, organizational development, organization design, and alternative arrangements of strategy, structure and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Charles C. Snow is the Mellon Foundation Professor of Business Administration and chairman of the Department of Management and Organization at Penn State’s </a:t>
            </a:r>
            <a:r>
              <a:rPr lang="en-US" sz="1800" dirty="0" err="1">
                <a:solidFill>
                  <a:srgbClr val="384A50"/>
                </a:solidFill>
                <a:effectLst/>
                <a:latin typeface="Arial" panose="020B0604020202020204" pitchFamily="34" charset="0"/>
                <a:ea typeface="Calibri" panose="020F0502020204030204" pitchFamily="34" charset="0"/>
              </a:rPr>
              <a:t>Smeal</a:t>
            </a:r>
            <a:r>
              <a:rPr lang="en-US" sz="1800" dirty="0">
                <a:solidFill>
                  <a:srgbClr val="384A50"/>
                </a:solidFill>
                <a:effectLst/>
                <a:latin typeface="Arial" panose="020B0604020202020204" pitchFamily="34" charset="0"/>
                <a:ea typeface="Calibri" panose="020F0502020204030204" pitchFamily="34" charset="0"/>
              </a:rPr>
              <a:t> College of Business. He has research and consulting experience in both formulation and implementation of business strategies. He is on the editorial board of the Strategic Management Journal, Journal of World Business, and six other academic journals. He has been a visiting professor at several institutions and has conducted in-company executive education programs for a variety of international organizations.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You might also benefit from: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800" kern="1200" dirty="0">
                <a:solidFill>
                  <a:srgbClr val="384A50"/>
                </a:solidFill>
                <a:effectLst/>
                <a:latin typeface="Arial" panose="020B0604020202020204" pitchFamily="34" charset="0"/>
                <a:cs typeface="+mn-cs"/>
              </a:rPr>
              <a:t>The </a:t>
            </a:r>
            <a:r>
              <a:rPr lang="da-DK" sz="1800" kern="1200" dirty="0" err="1">
                <a:solidFill>
                  <a:srgbClr val="384A50"/>
                </a:solidFill>
                <a:effectLst/>
                <a:latin typeface="Arial" panose="020B0604020202020204" pitchFamily="34" charset="0"/>
                <a:cs typeface="+mn-cs"/>
              </a:rPr>
              <a:t>four-quadrant</a:t>
            </a:r>
            <a:r>
              <a:rPr lang="da-DK" sz="1800" kern="1200" dirty="0">
                <a:solidFill>
                  <a:srgbClr val="384A50"/>
                </a:solidFill>
                <a:effectLst/>
                <a:latin typeface="Arial" panose="020B0604020202020204" pitchFamily="34" charset="0"/>
                <a:cs typeface="+mn-cs"/>
              </a:rPr>
              <a:t> model of </a:t>
            </a:r>
            <a:r>
              <a:rPr lang="da-DK" sz="1800" kern="1200" dirty="0" err="1">
                <a:solidFill>
                  <a:srgbClr val="384A50"/>
                </a:solidFill>
                <a:effectLst/>
                <a:latin typeface="Arial" panose="020B0604020202020204" pitchFamily="34" charset="0"/>
                <a:cs typeface="+mn-cs"/>
              </a:rPr>
              <a:t>organizational</a:t>
            </a:r>
            <a:r>
              <a:rPr lang="da-DK" sz="1800" kern="1200" dirty="0">
                <a:solidFill>
                  <a:srgbClr val="384A50"/>
                </a:solidFill>
                <a:effectLst/>
                <a:latin typeface="Arial" panose="020B0604020202020204" pitchFamily="34" charset="0"/>
                <a:cs typeface="+mn-cs"/>
              </a:rPr>
              <a:t> </a:t>
            </a:r>
            <a:r>
              <a:rPr lang="da-DK" sz="1800" kern="1200" dirty="0" err="1">
                <a:solidFill>
                  <a:srgbClr val="384A50"/>
                </a:solidFill>
                <a:effectLst/>
                <a:latin typeface="Arial" panose="020B0604020202020204" pitchFamily="34" charset="0"/>
                <a:cs typeface="+mn-cs"/>
              </a:rPr>
              <a:t>change</a:t>
            </a:r>
            <a:r>
              <a:rPr lang="da-DK" sz="1800" kern="1200" dirty="0">
                <a:solidFill>
                  <a:srgbClr val="384A50"/>
                </a:solidFill>
                <a:effectLst/>
                <a:latin typeface="Arial" panose="020B0604020202020204" pitchFamily="34" charset="0"/>
                <a:cs typeface="+mn-cs"/>
              </a:rPr>
              <a:t> </a:t>
            </a:r>
            <a:r>
              <a:rPr lang="da-DK" sz="1800" kern="1200" dirty="0" err="1">
                <a:solidFill>
                  <a:srgbClr val="384A50"/>
                </a:solidFill>
                <a:effectLst/>
                <a:latin typeface="Arial" panose="020B0604020202020204" pitchFamily="34" charset="0"/>
                <a:cs typeface="+mn-cs"/>
              </a:rPr>
              <a:t>developed</a:t>
            </a:r>
            <a:r>
              <a:rPr lang="da-DK" sz="1800" kern="1200" dirty="0">
                <a:solidFill>
                  <a:srgbClr val="384A50"/>
                </a:solidFill>
                <a:effectLst/>
                <a:latin typeface="Arial" panose="020B0604020202020204" pitchFamily="34" charset="0"/>
                <a:cs typeface="+mn-cs"/>
              </a:rPr>
              <a:t> by Professor David Buchanan and Research Fellow David </a:t>
            </a:r>
            <a:r>
              <a:rPr lang="da-DK" sz="1800" kern="1200" dirty="0" err="1">
                <a:solidFill>
                  <a:srgbClr val="384A50"/>
                </a:solidFill>
                <a:effectLst/>
                <a:latin typeface="Arial" panose="020B0604020202020204" pitchFamily="34" charset="0"/>
                <a:cs typeface="+mn-cs"/>
              </a:rPr>
              <a:t>Boddy</a:t>
            </a:r>
            <a:endParaRPr lang="da-DK" sz="1800" kern="1200" dirty="0">
              <a:solidFill>
                <a:srgbClr val="384A50"/>
              </a:solidFill>
              <a:effectLst/>
              <a:latin typeface="Arial" panose="020B0604020202020204" pitchFamily="34"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hlinkClick r:id="rId3"/>
              </a:rPr>
              <a:t>The four quadrant model of organizational change Boddy and Buchanan – YouTube</a:t>
            </a: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CVF model (The competing Values Framework) developed by Professor Robert E. Quinn and Professor Kim S. Cameron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https://www.youtube.com/watch?v=tzAG1Fi0sQw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films on </a:t>
            </a:r>
            <a:r>
              <a:rPr lang="en-US" sz="1800" dirty="0" err="1">
                <a:solidFill>
                  <a:srgbClr val="384A50"/>
                </a:solidFill>
                <a:effectLst/>
                <a:latin typeface="Arial" panose="020B0604020202020204" pitchFamily="34" charset="0"/>
                <a:ea typeface="Calibri" panose="020F0502020204030204" pitchFamily="34" charset="0"/>
              </a:rPr>
              <a:t>Youtube</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https://www.youtube.com/channel/UCzsVwalhjDS-NpN2b5CoPNQ</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information about </a:t>
            </a:r>
            <a:r>
              <a:rPr lang="en-US" sz="1800" dirty="0" err="1">
                <a:solidFill>
                  <a:srgbClr val="384A50"/>
                </a:solidFill>
                <a:effectLst/>
                <a:latin typeface="Arial" panose="020B0604020202020204" pitchFamily="34" charset="0"/>
                <a:ea typeface="Calibri" panose="020F0502020204030204" pitchFamily="34" charset="0"/>
              </a:rPr>
              <a:t>Flixabout</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www.Flixabout.com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Introduction of authors and purpose of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The structure of the model and two important factors in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Three major problems in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The three major problems and the four types of organizational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generally findings and use of the four types of organizational strategies</a:t>
            </a: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“Organizational Strategy, Structure, and Process” published in 1978.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13407099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12-03-2021</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4683639"/>
            <a:ext cx="10920935" cy="3766321"/>
            <a:chOff x="756039" y="5096574"/>
            <a:chExt cx="10920935" cy="3766321"/>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Charles C.</a:t>
              </a: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Snow</a:t>
              </a:r>
              <a:endParaRPr lang="da-DK" sz="8000" dirty="0">
                <a:latin typeface="Calibri" pitchFamily="34" charset="0"/>
              </a:endParaRPr>
            </a:p>
          </p:txBody>
        </p:sp>
        <p:sp>
          <p:nvSpPr>
            <p:cNvPr id="15365" name="Tekstboks 11"/>
            <p:cNvSpPr txBox="1">
              <a:spLocks noChangeArrowheads="1"/>
            </p:cNvSpPr>
            <p:nvPr/>
          </p:nvSpPr>
          <p:spPr bwMode="auto">
            <a:xfrm>
              <a:off x="772664" y="7293235"/>
              <a:ext cx="10904310" cy="1569660"/>
            </a:xfrm>
            <a:prstGeom prst="rect">
              <a:avLst/>
            </a:prstGeom>
            <a:noFill/>
            <a:ln w="9525">
              <a:noFill/>
              <a:miter lim="800000"/>
              <a:headEnd/>
              <a:tailEnd/>
            </a:ln>
          </p:spPr>
          <p:txBody>
            <a:bodyPr wrap="square">
              <a:spAutoFit/>
            </a:bodyPr>
            <a:lstStyle/>
            <a:p>
              <a:r>
                <a:rPr lang="en-US" sz="3200" b="1" dirty="0">
                  <a:solidFill>
                    <a:schemeClr val="tx1">
                      <a:lumMod val="65000"/>
                      <a:lumOff val="35000"/>
                    </a:schemeClr>
                  </a:solidFill>
                </a:rPr>
                <a:t>Professor of Business Administration and chairman of the Department of Management and Organization at Penn State’s </a:t>
              </a:r>
              <a:r>
                <a:rPr lang="en-US" sz="3200" b="1" dirty="0" err="1">
                  <a:solidFill>
                    <a:schemeClr val="tx1">
                      <a:lumMod val="65000"/>
                      <a:lumOff val="35000"/>
                    </a:schemeClr>
                  </a:solidFill>
                </a:rPr>
                <a:t>Smeal</a:t>
              </a:r>
              <a:r>
                <a:rPr lang="en-US" sz="3200" b="1" dirty="0">
                  <a:solidFill>
                    <a:schemeClr val="tx1">
                      <a:lumMod val="65000"/>
                      <a:lumOff val="35000"/>
                    </a:schemeClr>
                  </a:solidFill>
                </a:rPr>
                <a:t> College of Business</a:t>
              </a:r>
              <a:endParaRPr lang="nb-NO" sz="3200" b="1" dirty="0">
                <a:solidFill>
                  <a:schemeClr val="tx1">
                    <a:lumMod val="65000"/>
                    <a:lumOff val="35000"/>
                  </a:schemeClr>
                </a:solidFill>
              </a:endParaRPr>
            </a:p>
          </p:txBody>
        </p:sp>
      </p:grpSp>
      <p:grpSp>
        <p:nvGrpSpPr>
          <p:cNvPr id="9" name="Gruppe 8"/>
          <p:cNvGrpSpPr/>
          <p:nvPr/>
        </p:nvGrpSpPr>
        <p:grpSpPr>
          <a:xfrm>
            <a:off x="2304613" y="1643778"/>
            <a:ext cx="10954186" cy="3273879"/>
            <a:chOff x="756039" y="5096574"/>
            <a:chExt cx="10954186"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Raymond E.</a:t>
              </a: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Miles</a:t>
              </a:r>
              <a:endParaRPr lang="da-DK" sz="8000" dirty="0">
                <a:latin typeface="Calibri" pitchFamily="34" charset="0"/>
              </a:endParaRPr>
            </a:p>
          </p:txBody>
        </p:sp>
        <p:sp>
          <p:nvSpPr>
            <p:cNvPr id="12" name="Tekstboks 11"/>
            <p:cNvSpPr txBox="1">
              <a:spLocks noChangeArrowheads="1"/>
            </p:cNvSpPr>
            <p:nvPr/>
          </p:nvSpPr>
          <p:spPr bwMode="auto">
            <a:xfrm>
              <a:off x="772664" y="7293235"/>
              <a:ext cx="10937561"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a:t>
              </a:r>
              <a:r>
                <a:rPr lang="en-US" sz="3200" b="1" dirty="0">
                  <a:solidFill>
                    <a:schemeClr val="tx1">
                      <a:lumMod val="65000"/>
                      <a:lumOff val="35000"/>
                    </a:schemeClr>
                  </a:solidFill>
                </a:rPr>
                <a:t>emeritus and former dean of the Walter A. Haas School of Business, University of California, Berkeley</a:t>
              </a:r>
              <a:r>
                <a:rPr lang="nb-NO" sz="3200" b="1" dirty="0">
                  <a:solidFill>
                    <a:schemeClr val="tx1">
                      <a:lumMod val="65000"/>
                      <a:lumOff val="35000"/>
                    </a:schemeClr>
                  </a:solidFill>
                </a:rPr>
                <a:t> </a:t>
              </a:r>
            </a:p>
          </p:txBody>
        </p:sp>
      </p:grpSp>
      <p:sp>
        <p:nvSpPr>
          <p:cNvPr id="13" name="Text Box 8"/>
          <p:cNvSpPr txBox="1">
            <a:spLocks noChangeArrowheads="1"/>
          </p:cNvSpPr>
          <p:nvPr/>
        </p:nvSpPr>
        <p:spPr bwMode="auto">
          <a:xfrm>
            <a:off x="0" y="658080"/>
            <a:ext cx="16256000" cy="830997"/>
          </a:xfrm>
          <a:prstGeom prst="rect">
            <a:avLst/>
          </a:prstGeom>
          <a:noFill/>
          <a:ln w="9525">
            <a:noFill/>
            <a:miter lim="800000"/>
            <a:headEnd/>
            <a:tailEnd/>
          </a:ln>
        </p:spPr>
        <p:txBody>
          <a:bodyPr wrap="square">
            <a:spAutoFit/>
          </a:bodyPr>
          <a:lstStyle/>
          <a:p>
            <a:pPr algn="ctr" defTabSz="914400">
              <a:spcBef>
                <a:spcPct val="50000"/>
              </a:spcBef>
            </a:pPr>
            <a:r>
              <a:rPr lang="da-DK" sz="4800" b="1" dirty="0">
                <a:solidFill>
                  <a:schemeClr val="tx1">
                    <a:lumMod val="85000"/>
                    <a:lumOff val="15000"/>
                  </a:schemeClr>
                </a:solidFill>
                <a:latin typeface="Arial" pitchFamily="34" charset="0"/>
                <a:cs typeface="Arial" pitchFamily="34" charset="0"/>
              </a:rPr>
              <a:t>Miles and </a:t>
            </a:r>
            <a:r>
              <a:rPr lang="da-DK" sz="4800" b="1" dirty="0" err="1">
                <a:solidFill>
                  <a:schemeClr val="tx1">
                    <a:lumMod val="85000"/>
                    <a:lumOff val="15000"/>
                  </a:schemeClr>
                </a:solidFill>
                <a:latin typeface="Arial" pitchFamily="34" charset="0"/>
                <a:cs typeface="Arial" pitchFamily="34" charset="0"/>
              </a:rPr>
              <a:t>Snow’s</a:t>
            </a:r>
            <a:r>
              <a:rPr lang="da-DK" sz="4800" b="1" dirty="0">
                <a:solidFill>
                  <a:schemeClr val="tx1">
                    <a:lumMod val="85000"/>
                    <a:lumOff val="15000"/>
                  </a:schemeClr>
                </a:solidFill>
                <a:latin typeface="Arial" pitchFamily="34" charset="0"/>
                <a:cs typeface="Arial" pitchFamily="34" charset="0"/>
              </a:rPr>
              <a:t> </a:t>
            </a:r>
            <a:r>
              <a:rPr lang="da-DK" sz="4800" b="1" dirty="0" err="1">
                <a:solidFill>
                  <a:schemeClr val="tx1">
                    <a:lumMod val="85000"/>
                    <a:lumOff val="15000"/>
                  </a:schemeClr>
                </a:solidFill>
                <a:latin typeface="Arial" pitchFamily="34" charset="0"/>
                <a:cs typeface="Arial" pitchFamily="34" charset="0"/>
              </a:rPr>
              <a:t>organizational</a:t>
            </a:r>
            <a:r>
              <a:rPr lang="da-DK" sz="4800" b="1" dirty="0">
                <a:solidFill>
                  <a:schemeClr val="tx1">
                    <a:lumMod val="85000"/>
                    <a:lumOff val="15000"/>
                  </a:schemeClr>
                </a:solidFill>
                <a:latin typeface="Arial" pitchFamily="34" charset="0"/>
                <a:cs typeface="Arial" pitchFamily="34" charset="0"/>
              </a:rPr>
              <a:t> </a:t>
            </a:r>
            <a:r>
              <a:rPr lang="da-DK" sz="4800" b="1" dirty="0" err="1">
                <a:solidFill>
                  <a:schemeClr val="tx1">
                    <a:lumMod val="85000"/>
                    <a:lumOff val="15000"/>
                  </a:schemeClr>
                </a:solidFill>
                <a:latin typeface="Arial" pitchFamily="34" charset="0"/>
                <a:cs typeface="Arial" pitchFamily="34" charset="0"/>
              </a:rPr>
              <a:t>strategies</a:t>
            </a:r>
            <a:endParaRPr lang="da-DK" sz="4800" b="1" dirty="0">
              <a:solidFill>
                <a:schemeClr val="tx1">
                  <a:lumMod val="85000"/>
                  <a:lumOff val="15000"/>
                </a:schemeClr>
              </a:solidFill>
              <a:latin typeface="Arial" pitchFamily="34" charset="0"/>
              <a:cs typeface="Arial" pitchFamily="34" charset="0"/>
            </a:endParaRP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7790018" y="6731761"/>
            <a:ext cx="10047679" cy="2408913"/>
          </a:xfrm>
          <a:prstGeom prst="rect">
            <a:avLst/>
          </a:prstGeom>
        </p:spPr>
      </p:pic>
      <p:sp>
        <p:nvSpPr>
          <p:cNvPr id="16" name="Rektangel 6">
            <a:extLst>
              <a:ext uri="{FF2B5EF4-FFF2-40B4-BE49-F238E27FC236}">
                <a16:creationId xmlns:a16="http://schemas.microsoft.com/office/drawing/2014/main" id="{A9DBD7A0-82B6-4358-80D7-B212E38126F3}"/>
              </a:ext>
            </a:extLst>
          </p:cNvPr>
          <p:cNvSpPr/>
          <p:nvPr/>
        </p:nvSpPr>
        <p:spPr>
          <a:xfrm>
            <a:off x="-715419" y="5816411"/>
            <a:ext cx="16255999" cy="3324290"/>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80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958895064"/>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9664121" y="575349"/>
            <a:ext cx="6604288" cy="4924728"/>
          </a:xfrm>
          <a:prstGeom prst="rect">
            <a:avLst/>
          </a:prstGeom>
        </p:spPr>
        <p:txBody>
          <a:bodyPr wrap="square" lIns="122222" tIns="61110" rIns="122222" bIns="61110">
            <a:spAutoFit/>
          </a:bodyPr>
          <a:lstStyle/>
          <a:p>
            <a:pPr>
              <a:lnSpc>
                <a:spcPct val="150000"/>
              </a:lnSpc>
            </a:pPr>
            <a:r>
              <a:rPr lang="da-DK" sz="4600" b="1" dirty="0" err="1">
                <a:solidFill>
                  <a:srgbClr val="452103"/>
                </a:solidFill>
                <a:latin typeface="Myriad Web Pro" pitchFamily="34" charset="0"/>
                <a:cs typeface="Aharoni" pitchFamily="2" charset="-79"/>
              </a:rPr>
              <a:t>Organizational</a:t>
            </a:r>
            <a:r>
              <a:rPr lang="da-DK" sz="4600" b="1" dirty="0">
                <a:solidFill>
                  <a:srgbClr val="452103"/>
                </a:solidFill>
                <a:latin typeface="Myriad Web Pro" pitchFamily="34" charset="0"/>
                <a:cs typeface="Aharoni" pitchFamily="2" charset="-79"/>
              </a:rPr>
              <a:t> </a:t>
            </a:r>
            <a:r>
              <a:rPr lang="da-DK" sz="4600" b="1" dirty="0" err="1">
                <a:solidFill>
                  <a:srgbClr val="452103"/>
                </a:solidFill>
                <a:latin typeface="Myriad Web Pro" pitchFamily="34" charset="0"/>
                <a:cs typeface="Aharoni" pitchFamily="2" charset="-79"/>
              </a:rPr>
              <a:t>strategies</a:t>
            </a:r>
            <a:endParaRPr lang="da-DK" sz="4600" b="1" dirty="0">
              <a:solidFill>
                <a:srgbClr val="452103"/>
              </a:solidFill>
              <a:latin typeface="Myriad Web Pro" pitchFamily="34" charset="0"/>
              <a:cs typeface="Aharoni" pitchFamily="2" charset="-79"/>
            </a:endParaRPr>
          </a:p>
          <a:p>
            <a:pPr>
              <a:spcBef>
                <a:spcPts val="1200"/>
              </a:spcBef>
              <a:buFont typeface="Arial" pitchFamily="34" charset="0"/>
              <a:buChar char="•"/>
            </a:pPr>
            <a:r>
              <a:rPr lang="da-DK" sz="3600" dirty="0" err="1">
                <a:solidFill>
                  <a:srgbClr val="452103"/>
                </a:solidFill>
                <a:latin typeface="Myriad Web Pro" pitchFamily="34" charset="0"/>
                <a:cs typeface="Aharoni" pitchFamily="2" charset="-79"/>
              </a:rPr>
              <a:t>Published</a:t>
            </a:r>
            <a:r>
              <a:rPr lang="da-DK" sz="3600" dirty="0">
                <a:solidFill>
                  <a:srgbClr val="452103"/>
                </a:solidFill>
                <a:latin typeface="Myriad Web Pro" pitchFamily="34" charset="0"/>
                <a:cs typeface="Aharoni" pitchFamily="2" charset="-79"/>
              </a:rPr>
              <a:t> 1978</a:t>
            </a:r>
          </a:p>
          <a:p>
            <a:pPr lvl="1">
              <a:spcBef>
                <a:spcPts val="1200"/>
              </a:spcBef>
              <a:buFont typeface="Arial" pitchFamily="34" charset="0"/>
              <a:buChar char="•"/>
            </a:pPr>
            <a:r>
              <a:rPr lang="da-DK" sz="3600" dirty="0">
                <a:solidFill>
                  <a:srgbClr val="452103"/>
                </a:solidFill>
                <a:latin typeface="Myriad Web Pro" pitchFamily="34" charset="0"/>
                <a:cs typeface="Aharoni" pitchFamily="2" charset="-79"/>
              </a:rPr>
              <a:t>”</a:t>
            </a:r>
            <a:r>
              <a:rPr lang="en-US" sz="3600" dirty="0">
                <a:effectLst/>
                <a:latin typeface="Calibri" panose="020F0502020204030204" pitchFamily="34" charset="0"/>
                <a:ea typeface="Calibri" panose="020F0502020204030204" pitchFamily="34" charset="0"/>
                <a:cs typeface="Times New Roman" panose="02020603050405020304" pitchFamily="18" charset="0"/>
              </a:rPr>
              <a:t> Organizational Strategy, Structure, and Process</a:t>
            </a:r>
            <a:r>
              <a:rPr lang="da-DK" sz="4000" dirty="0">
                <a:solidFill>
                  <a:srgbClr val="452103"/>
                </a:solidFill>
                <a:latin typeface="Myriad Web Pro" pitchFamily="34" charset="0"/>
                <a:cs typeface="Aharoni" pitchFamily="2" charset="-79"/>
              </a:rPr>
              <a:t>”</a:t>
            </a:r>
          </a:p>
          <a:p>
            <a:pPr>
              <a:spcBef>
                <a:spcPts val="1200"/>
              </a:spcBef>
              <a:buFont typeface="Arial" pitchFamily="34" charset="0"/>
              <a:buChar char="•"/>
            </a:pPr>
            <a:endParaRPr lang="da-DK" sz="4000" dirty="0">
              <a:solidFill>
                <a:srgbClr val="452103"/>
              </a:solidFill>
              <a:latin typeface="Myriad Web Pro" pitchFamily="34" charset="0"/>
              <a:cs typeface="Aharoni" pitchFamily="2" charset="-79"/>
            </a:endParaRPr>
          </a:p>
          <a:p>
            <a:pPr>
              <a:spcBef>
                <a:spcPts val="1200"/>
              </a:spcBef>
              <a:buFont typeface="Arial" pitchFamily="34" charset="0"/>
              <a:buChar char="•"/>
            </a:pPr>
            <a:endParaRPr lang="da-DK" sz="4000" dirty="0">
              <a:solidFill>
                <a:srgbClr val="452103"/>
              </a:solidFill>
              <a:latin typeface="Myriad Web Pro" pitchFamily="34" charset="0"/>
              <a:cs typeface="Aharoni" pitchFamily="2" charset="-79"/>
            </a:endParaRPr>
          </a:p>
        </p:txBody>
      </p:sp>
      <p:grpSp>
        <p:nvGrpSpPr>
          <p:cNvPr id="8" name="Gruppe 7">
            <a:extLst>
              <a:ext uri="{FF2B5EF4-FFF2-40B4-BE49-F238E27FC236}">
                <a16:creationId xmlns:a16="http://schemas.microsoft.com/office/drawing/2014/main" id="{6DB17A57-233B-4A70-BAA2-DA87083B6F23}"/>
              </a:ext>
            </a:extLst>
          </p:cNvPr>
          <p:cNvGrpSpPr/>
          <p:nvPr/>
        </p:nvGrpSpPr>
        <p:grpSpPr>
          <a:xfrm>
            <a:off x="249411" y="837776"/>
            <a:ext cx="9770109" cy="6705147"/>
            <a:chOff x="477471" y="1798970"/>
            <a:chExt cx="8902182" cy="5482409"/>
          </a:xfrm>
        </p:grpSpPr>
        <p:grpSp>
          <p:nvGrpSpPr>
            <p:cNvPr id="2" name="Gruppe 1"/>
            <p:cNvGrpSpPr/>
            <p:nvPr/>
          </p:nvGrpSpPr>
          <p:grpSpPr>
            <a:xfrm>
              <a:off x="1180183" y="2396738"/>
              <a:ext cx="7552585" cy="4884641"/>
              <a:chOff x="302638" y="2485661"/>
              <a:chExt cx="5663701" cy="4884641"/>
            </a:xfrm>
          </p:grpSpPr>
          <p:sp>
            <p:nvSpPr>
              <p:cNvPr id="22" name="Rektangel 21"/>
              <p:cNvSpPr/>
              <p:nvPr/>
            </p:nvSpPr>
            <p:spPr>
              <a:xfrm>
                <a:off x="312250" y="2485661"/>
                <a:ext cx="2827912" cy="2443939"/>
              </a:xfrm>
              <a:prstGeom prst="rect">
                <a:avLst/>
              </a:prstGeom>
              <a:solidFill>
                <a:srgbClr val="D53627"/>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a:solidFill>
                      <a:schemeClr val="bg1"/>
                    </a:solidFill>
                  </a:rPr>
                  <a:t>Defender</a:t>
                </a:r>
              </a:p>
            </p:txBody>
          </p:sp>
          <p:sp>
            <p:nvSpPr>
              <p:cNvPr id="23" name="Rektangel 22"/>
              <p:cNvSpPr/>
              <p:nvPr/>
            </p:nvSpPr>
            <p:spPr>
              <a:xfrm>
                <a:off x="302638" y="4922772"/>
                <a:ext cx="2827912" cy="2443939"/>
              </a:xfrm>
              <a:prstGeom prst="rect">
                <a:avLst/>
              </a:prstGeom>
              <a:solidFill>
                <a:srgbClr val="E98409"/>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err="1">
                    <a:solidFill>
                      <a:schemeClr val="bg1"/>
                    </a:solidFill>
                  </a:rPr>
                  <a:t>Reactor</a:t>
                </a:r>
                <a:endParaRPr lang="da-DK" sz="4400" b="1" dirty="0">
                  <a:solidFill>
                    <a:schemeClr val="bg1"/>
                  </a:solidFill>
                </a:endParaRPr>
              </a:p>
            </p:txBody>
          </p:sp>
          <p:sp>
            <p:nvSpPr>
              <p:cNvPr id="24" name="Rektangel 23"/>
              <p:cNvSpPr/>
              <p:nvPr/>
            </p:nvSpPr>
            <p:spPr>
              <a:xfrm>
                <a:off x="3138427" y="2485661"/>
                <a:ext cx="2827912"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a:solidFill>
                      <a:schemeClr val="bg1"/>
                    </a:solidFill>
                  </a:rPr>
                  <a:t>Analyzer</a:t>
                </a:r>
              </a:p>
            </p:txBody>
          </p:sp>
          <p:sp>
            <p:nvSpPr>
              <p:cNvPr id="25" name="Rektangel 24"/>
              <p:cNvSpPr/>
              <p:nvPr/>
            </p:nvSpPr>
            <p:spPr>
              <a:xfrm>
                <a:off x="3128941" y="4926363"/>
                <a:ext cx="2827912" cy="2443939"/>
              </a:xfrm>
              <a:prstGeom prst="rect">
                <a:avLst/>
              </a:prstGeom>
              <a:solidFill>
                <a:srgbClr val="3E7F9F"/>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err="1">
                    <a:solidFill>
                      <a:schemeClr val="bg1"/>
                    </a:solidFill>
                  </a:rPr>
                  <a:t>Prospector</a:t>
                </a:r>
                <a:endParaRPr lang="da-DK" sz="4400" b="1" dirty="0">
                  <a:solidFill>
                    <a:schemeClr val="bg1"/>
                  </a:solidFill>
                </a:endParaRPr>
              </a:p>
            </p:txBody>
          </p:sp>
        </p:grpSp>
        <p:sp>
          <p:nvSpPr>
            <p:cNvPr id="3" name="Tekstfelt 2">
              <a:extLst>
                <a:ext uri="{FF2B5EF4-FFF2-40B4-BE49-F238E27FC236}">
                  <a16:creationId xmlns:a16="http://schemas.microsoft.com/office/drawing/2014/main" id="{3CDCC232-7D46-43F2-A6C2-9F02E1EAD5E7}"/>
                </a:ext>
              </a:extLst>
            </p:cNvPr>
            <p:cNvSpPr txBox="1"/>
            <p:nvPr/>
          </p:nvSpPr>
          <p:spPr>
            <a:xfrm>
              <a:off x="3586894" y="1798970"/>
              <a:ext cx="3260353" cy="528467"/>
            </a:xfrm>
            <a:prstGeom prst="rect">
              <a:avLst/>
            </a:prstGeom>
            <a:noFill/>
          </p:spPr>
          <p:txBody>
            <a:bodyPr wrap="none" rtlCol="0">
              <a:spAutoFit/>
            </a:bodyPr>
            <a:lstStyle/>
            <a:p>
              <a:r>
                <a:rPr lang="da-DK" sz="3600" b="1" dirty="0"/>
                <a:t>High </a:t>
              </a:r>
              <a:r>
                <a:rPr lang="da-DK" sz="3600" b="1" dirty="0" err="1"/>
                <a:t>exploitation</a:t>
              </a:r>
              <a:r>
                <a:rPr lang="da-DK" sz="3600" b="1" dirty="0"/>
                <a:t> </a:t>
              </a:r>
            </a:p>
          </p:txBody>
        </p:sp>
        <p:sp>
          <p:nvSpPr>
            <p:cNvPr id="6" name="Tekstfelt 5">
              <a:extLst>
                <a:ext uri="{FF2B5EF4-FFF2-40B4-BE49-F238E27FC236}">
                  <a16:creationId xmlns:a16="http://schemas.microsoft.com/office/drawing/2014/main" id="{C28431A6-2C6E-41D3-8768-089877C39F9A}"/>
                </a:ext>
              </a:extLst>
            </p:cNvPr>
            <p:cNvSpPr txBox="1"/>
            <p:nvPr/>
          </p:nvSpPr>
          <p:spPr>
            <a:xfrm rot="16200000">
              <a:off x="-565702" y="4546219"/>
              <a:ext cx="2675260" cy="588914"/>
            </a:xfrm>
            <a:prstGeom prst="rect">
              <a:avLst/>
            </a:prstGeom>
            <a:noFill/>
          </p:spPr>
          <p:txBody>
            <a:bodyPr wrap="none" rtlCol="0">
              <a:spAutoFit/>
            </a:bodyPr>
            <a:lstStyle/>
            <a:p>
              <a:r>
                <a:rPr lang="da-DK" sz="3600" b="1" dirty="0"/>
                <a:t>Low </a:t>
              </a:r>
              <a:r>
                <a:rPr lang="da-DK" sz="3600" b="1" dirty="0" err="1"/>
                <a:t>exploration</a:t>
              </a:r>
              <a:endParaRPr lang="da-DK" sz="3600" b="1" dirty="0"/>
            </a:p>
          </p:txBody>
        </p:sp>
        <p:sp>
          <p:nvSpPr>
            <p:cNvPr id="7" name="Tekstfelt 6">
              <a:extLst>
                <a:ext uri="{FF2B5EF4-FFF2-40B4-BE49-F238E27FC236}">
                  <a16:creationId xmlns:a16="http://schemas.microsoft.com/office/drawing/2014/main" id="{81AE5FCB-A3B9-4B8F-B493-D06A505ED8E0}"/>
                </a:ext>
              </a:extLst>
            </p:cNvPr>
            <p:cNvSpPr txBox="1"/>
            <p:nvPr/>
          </p:nvSpPr>
          <p:spPr>
            <a:xfrm rot="5400000">
              <a:off x="7712465" y="4554091"/>
              <a:ext cx="2745461" cy="588914"/>
            </a:xfrm>
            <a:prstGeom prst="rect">
              <a:avLst/>
            </a:prstGeom>
            <a:noFill/>
          </p:spPr>
          <p:txBody>
            <a:bodyPr wrap="none" rtlCol="0">
              <a:spAutoFit/>
            </a:bodyPr>
            <a:lstStyle/>
            <a:p>
              <a:r>
                <a:rPr lang="da-DK" sz="3600" b="1" dirty="0"/>
                <a:t>High </a:t>
              </a:r>
              <a:r>
                <a:rPr lang="da-DK" sz="3600" b="1" dirty="0" err="1"/>
                <a:t>exploration</a:t>
              </a:r>
              <a:endParaRPr lang="da-DK" sz="3600" b="1" dirty="0"/>
            </a:p>
          </p:txBody>
        </p:sp>
      </p:grpSp>
      <p:cxnSp>
        <p:nvCxnSpPr>
          <p:cNvPr id="10" name="Lige pilforbindelse 9">
            <a:extLst>
              <a:ext uri="{FF2B5EF4-FFF2-40B4-BE49-F238E27FC236}">
                <a16:creationId xmlns:a16="http://schemas.microsoft.com/office/drawing/2014/main" id="{89D9A41D-05EA-4994-94F0-AC0619412810}"/>
              </a:ext>
            </a:extLst>
          </p:cNvPr>
          <p:cNvCxnSpPr>
            <a:cxnSpLocks/>
          </p:cNvCxnSpPr>
          <p:nvPr/>
        </p:nvCxnSpPr>
        <p:spPr>
          <a:xfrm>
            <a:off x="813458" y="4540618"/>
            <a:ext cx="8671124" cy="1329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Lige pilforbindelse 16">
            <a:extLst>
              <a:ext uri="{FF2B5EF4-FFF2-40B4-BE49-F238E27FC236}">
                <a16:creationId xmlns:a16="http://schemas.microsoft.com/office/drawing/2014/main" id="{51B2037F-82BD-4AC4-A6D1-177F5E16B8C2}"/>
              </a:ext>
            </a:extLst>
          </p:cNvPr>
          <p:cNvCxnSpPr>
            <a:cxnSpLocks/>
          </p:cNvCxnSpPr>
          <p:nvPr/>
        </p:nvCxnSpPr>
        <p:spPr>
          <a:xfrm flipV="1">
            <a:off x="5173220" y="1409412"/>
            <a:ext cx="5292" cy="637002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kstfelt 19">
            <a:extLst>
              <a:ext uri="{FF2B5EF4-FFF2-40B4-BE49-F238E27FC236}">
                <a16:creationId xmlns:a16="http://schemas.microsoft.com/office/drawing/2014/main" id="{2A1E4A3D-55FE-4C7C-B6E0-FC0C7AD276E5}"/>
              </a:ext>
            </a:extLst>
          </p:cNvPr>
          <p:cNvSpPr txBox="1"/>
          <p:nvPr/>
        </p:nvSpPr>
        <p:spPr>
          <a:xfrm>
            <a:off x="3765901" y="7551589"/>
            <a:ext cx="3492366" cy="646331"/>
          </a:xfrm>
          <a:prstGeom prst="rect">
            <a:avLst/>
          </a:prstGeom>
          <a:noFill/>
        </p:spPr>
        <p:txBody>
          <a:bodyPr wrap="none" rtlCol="0">
            <a:spAutoFit/>
          </a:bodyPr>
          <a:lstStyle/>
          <a:p>
            <a:r>
              <a:rPr lang="da-DK" sz="3600" b="1" dirty="0"/>
              <a:t>Low </a:t>
            </a:r>
            <a:r>
              <a:rPr lang="da-DK" sz="3600" b="1" dirty="0" err="1"/>
              <a:t>exploitation</a:t>
            </a:r>
            <a:r>
              <a:rPr lang="da-DK" sz="3600" b="1" dirty="0"/>
              <a:t> </a:t>
            </a:r>
          </a:p>
        </p:txBody>
      </p:sp>
    </p:spTree>
    <p:extLst>
      <p:ext uri="{BB962C8B-B14F-4D97-AF65-F5344CB8AC3E}">
        <p14:creationId xmlns:p14="http://schemas.microsoft.com/office/powerpoint/2010/main" val="367637378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027846" y="2351280"/>
            <a:ext cx="12191999" cy="3694313"/>
          </a:xfrm>
          <a:prstGeom prst="rect">
            <a:avLst/>
          </a:prstGeom>
        </p:spPr>
        <p:txBody>
          <a:bodyPr wrap="square" lIns="102651" tIns="51324" rIns="102651" bIns="51324">
            <a:spAutoFit/>
          </a:bodyPr>
          <a:lstStyle/>
          <a:p>
            <a:pPr algn="ctr"/>
            <a:r>
              <a:rPr lang="da-DK" sz="4000" b="1" dirty="0">
                <a:solidFill>
                  <a:srgbClr val="452103"/>
                </a:solidFill>
                <a:latin typeface="Arial" pitchFamily="34" charset="0"/>
                <a:cs typeface="Arial" pitchFamily="34" charset="0"/>
              </a:rPr>
              <a:t> </a:t>
            </a:r>
            <a:r>
              <a:rPr lang="da-DK" sz="4000" dirty="0">
                <a:solidFill>
                  <a:schemeClr val="tx1">
                    <a:lumMod val="85000"/>
                    <a:lumOff val="15000"/>
                  </a:schemeClr>
                </a:solidFill>
                <a:latin typeface="Arial" pitchFamily="34" charset="0"/>
                <a:cs typeface="Arial" pitchFamily="34" charset="0"/>
              </a:rPr>
              <a:t>More on the subject: </a:t>
            </a:r>
          </a:p>
          <a:p>
            <a:pPr algn="ctr"/>
            <a:endParaRPr lang="da-DK" sz="6000"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endParaRPr lang="da-DK" sz="3333" b="1" dirty="0">
              <a:solidFill>
                <a:schemeClr val="tx1">
                  <a:lumMod val="85000"/>
                  <a:lumOff val="15000"/>
                </a:schemeClr>
              </a:solidFill>
              <a:latin typeface="Myriad Web Pro" pitchFamily="34" charset="0"/>
              <a:cs typeface="Aharoni" pitchFamily="2" charset="-79"/>
            </a:endParaRPr>
          </a:p>
          <a:p>
            <a:pPr algn="ctr"/>
            <a:r>
              <a:rPr lang="da-DK" sz="3733" b="1" dirty="0">
                <a:solidFill>
                  <a:schemeClr val="tx1">
                    <a:lumMod val="85000"/>
                    <a:lumOff val="15000"/>
                  </a:schemeClr>
                </a:solidFill>
                <a:latin typeface="Myriad Web Pro" pitchFamily="34" charset="0"/>
                <a:cs typeface="Aharoni" pitchFamily="2" charset="-79"/>
              </a:rPr>
              <a:t>www.</a:t>
            </a:r>
            <a:r>
              <a:rPr lang="da-DK" sz="6000" b="1" dirty="0">
                <a:solidFill>
                  <a:schemeClr val="tx1">
                    <a:lumMod val="85000"/>
                    <a:lumOff val="15000"/>
                  </a:schemeClr>
                </a:solidFill>
                <a:latin typeface="Myriad Web Pro" pitchFamily="34" charset="0"/>
                <a:cs typeface="Aharoni" pitchFamily="2" charset="-79"/>
              </a:rPr>
              <a:t>Flixabout</a:t>
            </a:r>
            <a:r>
              <a:rPr lang="da-DK" sz="4000" b="1" dirty="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004" y="3036625"/>
            <a:ext cx="7543800" cy="2095135"/>
          </a:xfrm>
          <a:prstGeom prst="rect">
            <a:avLst/>
          </a:prstGeom>
        </p:spPr>
      </p:pic>
    </p:spTree>
    <p:extLst>
      <p:ext uri="{BB962C8B-B14F-4D97-AF65-F5344CB8AC3E}">
        <p14:creationId xmlns:p14="http://schemas.microsoft.com/office/powerpoint/2010/main" val="748253159"/>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12952</TotalTime>
  <Words>463</Words>
  <Application>Microsoft Office PowerPoint</Application>
  <PresentationFormat>Brugerdefineret</PresentationFormat>
  <Paragraphs>57</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 Gramkow</cp:lastModifiedBy>
  <cp:revision>187</cp:revision>
  <dcterms:created xsi:type="dcterms:W3CDTF">2012-01-17T11:58:12Z</dcterms:created>
  <dcterms:modified xsi:type="dcterms:W3CDTF">2021-03-12T14:41:36Z</dcterms:modified>
</cp:coreProperties>
</file>