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7" r:id="rId2"/>
    <p:sldId id="449" r:id="rId3"/>
    <p:sldId id="448" r:id="rId4"/>
  </p:sldIdLst>
  <p:sldSz cx="16256000" cy="9145588"/>
  <p:notesSz cx="6858000" cy="9144000"/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7">
          <p15:clr>
            <a:srgbClr val="A4A3A4"/>
          </p15:clr>
        </p15:guide>
        <p15:guide id="2" pos="25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77933C"/>
    <a:srgbClr val="3C7E9E"/>
    <a:srgbClr val="E98409"/>
    <a:srgbClr val="E28100"/>
    <a:srgbClr val="D53627"/>
    <a:srgbClr val="3E7F9F"/>
    <a:srgbClr val="F79421"/>
    <a:srgbClr val="FFBB11"/>
    <a:srgbClr val="D99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2588" autoAdjust="0"/>
  </p:normalViewPr>
  <p:slideViewPr>
    <p:cSldViewPr snapToGrid="0">
      <p:cViewPr varScale="1">
        <p:scale>
          <a:sx n="56" d="100"/>
          <a:sy n="56" d="100"/>
        </p:scale>
        <p:origin x="874" y="43"/>
      </p:cViewPr>
      <p:guideLst>
        <p:guide orient="horz" pos="3137"/>
        <p:guide pos="25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>
            <a:solidFill>
              <a:schemeClr val="bg1"/>
            </a:solidFill>
          </a:endParaRPr>
        </a:p>
        <a:p>
          <a:r>
            <a:rPr lang="da-DK" sz="1600" dirty="0">
              <a:solidFill>
                <a:schemeClr val="bg1"/>
              </a:solidFill>
            </a:rPr>
            <a:t>Selv</a:t>
          </a:r>
        </a:p>
        <a:p>
          <a:r>
            <a:rPr lang="da-DK" sz="1600" dirty="0">
              <a:solidFill>
                <a:schemeClr val="bg1"/>
              </a:solidFill>
            </a:rPr>
            <a:t> realisering</a:t>
          </a: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>
              <a:solidFill>
                <a:schemeClr val="bg1"/>
              </a:solidFill>
            </a:rPr>
            <a:t>Ego</a:t>
          </a:r>
        </a:p>
        <a:p>
          <a:r>
            <a:rPr lang="da-DK" dirty="0">
              <a:solidFill>
                <a:schemeClr val="bg1"/>
              </a:solidFill>
            </a:rPr>
            <a:t> omdømme</a:t>
          </a: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/>
            <a:t>Social kontakt</a:t>
          </a:r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A4B90-3554-4F97-911C-2D3E87E4B19B}">
      <dsp:nvSpPr>
        <dsp:cNvPr id="0" name=""/>
        <dsp:cNvSpPr/>
      </dsp:nvSpPr>
      <dsp:spPr>
        <a:xfrm>
          <a:off x="3010522" y="0"/>
          <a:ext cx="2105896" cy="1887705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kern="1200" dirty="0">
            <a:solidFill>
              <a:schemeClr val="bg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Selv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 realisering</a:t>
          </a:r>
        </a:p>
      </dsp:txBody>
      <dsp:txXfrm>
        <a:off x="3010522" y="0"/>
        <a:ext cx="2105896" cy="1887705"/>
      </dsp:txXfrm>
    </dsp:sp>
    <dsp:sp modelId="{7D12CF34-E3FE-4DAF-B59F-795734735EC7}">
      <dsp:nvSpPr>
        <dsp:cNvPr id="0" name=""/>
        <dsp:cNvSpPr/>
      </dsp:nvSpPr>
      <dsp:spPr>
        <a:xfrm>
          <a:off x="2308923" y="1887705"/>
          <a:ext cx="3509095" cy="1257813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>
              <a:solidFill>
                <a:schemeClr val="bg1"/>
              </a:solidFill>
            </a:rPr>
            <a:t>Ego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>
              <a:solidFill>
                <a:schemeClr val="bg1"/>
              </a:solidFill>
            </a:rPr>
            <a:t> omdømme</a:t>
          </a:r>
        </a:p>
      </dsp:txBody>
      <dsp:txXfrm>
        <a:off x="2923015" y="1887705"/>
        <a:ext cx="2280911" cy="1257813"/>
      </dsp:txXfrm>
    </dsp:sp>
    <dsp:sp modelId="{E56084B7-8EDE-47CC-B4BF-2D4740F226D6}">
      <dsp:nvSpPr>
        <dsp:cNvPr id="0" name=""/>
        <dsp:cNvSpPr/>
      </dsp:nvSpPr>
      <dsp:spPr>
        <a:xfrm>
          <a:off x="1497072" y="3145519"/>
          <a:ext cx="5132797" cy="1455470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/>
            <a:t>Social kontakt</a:t>
          </a:r>
        </a:p>
      </dsp:txBody>
      <dsp:txXfrm>
        <a:off x="2395311" y="3145519"/>
        <a:ext cx="3336318" cy="1455470"/>
      </dsp:txXfrm>
    </dsp:sp>
    <dsp:sp modelId="{27CFF5F9-DE70-40B9-A771-F5F652E7CDD9}">
      <dsp:nvSpPr>
        <dsp:cNvPr id="0" name=""/>
        <dsp:cNvSpPr/>
      </dsp:nvSpPr>
      <dsp:spPr>
        <a:xfrm>
          <a:off x="670386" y="4600990"/>
          <a:ext cx="6786169" cy="1482067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500" kern="1200" dirty="0"/>
        </a:p>
      </dsp:txBody>
      <dsp:txXfrm>
        <a:off x="1857965" y="4600990"/>
        <a:ext cx="4411010" cy="1482067"/>
      </dsp:txXfrm>
    </dsp:sp>
    <dsp:sp modelId="{664DA94A-A691-4C88-A8A6-74AB1657E9B3}">
      <dsp:nvSpPr>
        <dsp:cNvPr id="0" name=""/>
        <dsp:cNvSpPr/>
      </dsp:nvSpPr>
      <dsp:spPr>
        <a:xfrm>
          <a:off x="0" y="6083057"/>
          <a:ext cx="8126941" cy="1201855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500" kern="1200" dirty="0"/>
        </a:p>
      </dsp:txBody>
      <dsp:txXfrm>
        <a:off x="1422214" y="6083057"/>
        <a:ext cx="5282512" cy="1201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15-05-2024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8C3F4-A074-4196-A767-42CE20A1999B}" type="datetimeFigureOut">
              <a:rPr lang="da-DK" smtClean="0"/>
              <a:pPr/>
              <a:t>15-05-2024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AE0D4-395B-4AE0-A91B-1AB58555538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5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2890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3771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893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15-05-2024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15-05-2024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15-05-2024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15-05-2024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15-05-2024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15-05-2024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15-05-2024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15-05-2024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15-05-2024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15-05-2024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15-05-2024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642920" y="902389"/>
            <a:ext cx="1190298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STEEPLE Analysis</a:t>
            </a:r>
          </a:p>
        </p:txBody>
      </p:sp>
      <p:pic>
        <p:nvPicPr>
          <p:cNvPr id="16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5913635" y="6764283"/>
            <a:ext cx="12323942" cy="2408913"/>
          </a:xfrm>
          <a:prstGeom prst="rect">
            <a:avLst/>
          </a:prstGeom>
        </p:spPr>
      </p:pic>
      <p:sp>
        <p:nvSpPr>
          <p:cNvPr id="17" name="Rektangel 6"/>
          <p:cNvSpPr/>
          <p:nvPr/>
        </p:nvSpPr>
        <p:spPr>
          <a:xfrm>
            <a:off x="353400" y="593833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</a:p>
        </p:txBody>
      </p:sp>
      <p:grpSp>
        <p:nvGrpSpPr>
          <p:cNvPr id="9" name="Gruppe 1">
            <a:extLst>
              <a:ext uri="{FF2B5EF4-FFF2-40B4-BE49-F238E27FC236}">
                <a16:creationId xmlns:a16="http://schemas.microsoft.com/office/drawing/2014/main" id="{FD26B372-6BD1-41D7-810A-14BD406DA89B}"/>
              </a:ext>
            </a:extLst>
          </p:cNvPr>
          <p:cNvGrpSpPr/>
          <p:nvPr/>
        </p:nvGrpSpPr>
        <p:grpSpPr>
          <a:xfrm>
            <a:off x="1642920" y="2939642"/>
            <a:ext cx="11321610" cy="3766321"/>
            <a:chOff x="756039" y="5096574"/>
            <a:chExt cx="11321610" cy="3766321"/>
          </a:xfrm>
        </p:grpSpPr>
        <p:sp>
          <p:nvSpPr>
            <p:cNvPr id="10" name="Tekstboks 9">
              <a:extLst>
                <a:ext uri="{FF2B5EF4-FFF2-40B4-BE49-F238E27FC236}">
                  <a16:creationId xmlns:a16="http://schemas.microsoft.com/office/drawing/2014/main" id="{F6A16A48-C039-445D-8E74-CA55E37808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Francis</a:t>
              </a:r>
            </a:p>
          </p:txBody>
        </p:sp>
        <p:sp>
          <p:nvSpPr>
            <p:cNvPr id="18" name="Tekstboks 10">
              <a:extLst>
                <a:ext uri="{FF2B5EF4-FFF2-40B4-BE49-F238E27FC236}">
                  <a16:creationId xmlns:a16="http://schemas.microsoft.com/office/drawing/2014/main" id="{6C8A2569-F3F6-4749-BA4A-34CA89DC1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7F7F7F"/>
                  </a:solidFill>
                  <a:latin typeface="Aharoni"/>
                  <a:cs typeface="Aharoni"/>
                </a:rPr>
                <a:t>J. </a:t>
              </a:r>
              <a:r>
                <a:rPr lang="da-DK" sz="8000" dirty="0" err="1">
                  <a:solidFill>
                    <a:srgbClr val="7F7F7F"/>
                  </a:solidFill>
                  <a:latin typeface="Aharoni"/>
                  <a:cs typeface="Aharoni"/>
                </a:rPr>
                <a:t>Aguilar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9" name="Tekstboks 11">
              <a:extLst>
                <a:ext uri="{FF2B5EF4-FFF2-40B4-BE49-F238E27FC236}">
                  <a16:creationId xmlns:a16="http://schemas.microsoft.com/office/drawing/2014/main" id="{541C9D09-5E50-469E-9F44-339A6E4C09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1130498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American professor in strategic management at Harvard Business School</a:t>
              </a:r>
            </a:p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August 1932 – february 2013</a:t>
              </a:r>
              <a:endParaRPr lang="da-DK" sz="3200" b="1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6264182"/>
      </p:ext>
    </p:extLst>
  </p:cSld>
  <p:clrMapOvr>
    <a:masterClrMapping/>
  </p:clrMapOvr>
  <p:transition advTm="11374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BD6D88E5-2B2B-4055-BF52-2FEA13619CC7}"/>
              </a:ext>
            </a:extLst>
          </p:cNvPr>
          <p:cNvSpPr/>
          <p:nvPr/>
        </p:nvSpPr>
        <p:spPr>
          <a:xfrm>
            <a:off x="9747249" y="471439"/>
            <a:ext cx="6604288" cy="5432559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4600" b="1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STEEPLE Analysis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Environmental</a:t>
            </a: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framework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Several</a:t>
            </a: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variants: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PEST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PESTEL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PESTLE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Number</a:t>
            </a: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of factors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E79EB2CD-2E19-6B84-4BE7-82BF971BB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142207"/>
              </p:ext>
            </p:extLst>
          </p:nvPr>
        </p:nvGraphicFramePr>
        <p:xfrm>
          <a:off x="434714" y="171638"/>
          <a:ext cx="8754255" cy="8762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1395">
                  <a:extLst>
                    <a:ext uri="{9D8B030D-6E8A-4147-A177-3AD203B41FA5}">
                      <a16:colId xmlns:a16="http://schemas.microsoft.com/office/drawing/2014/main" val="262518075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820740956"/>
                    </a:ext>
                  </a:extLst>
                </a:gridCol>
                <a:gridCol w="3674860">
                  <a:extLst>
                    <a:ext uri="{9D8B030D-6E8A-4147-A177-3AD203B41FA5}">
                      <a16:colId xmlns:a16="http://schemas.microsoft.com/office/drawing/2014/main" val="1635645986"/>
                    </a:ext>
                  </a:extLst>
                </a:gridCol>
              </a:tblGrid>
              <a:tr h="622839">
                <a:tc>
                  <a:txBody>
                    <a:bodyPr/>
                    <a:lstStyle/>
                    <a:p>
                      <a:r>
                        <a:rPr lang="da-DK" dirty="0" err="1"/>
                        <a:t>Acronym</a:t>
                      </a:r>
                      <a:endParaRPr lang="da-DK" dirty="0"/>
                    </a:p>
                  </a:txBody>
                  <a:tcPr>
                    <a:solidFill>
                      <a:srgbClr val="3C7E9E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a-DK" dirty="0"/>
                        <a:t>Factors</a:t>
                      </a:r>
                    </a:p>
                  </a:txBody>
                  <a:tcPr anchor="ctr">
                    <a:solidFill>
                      <a:srgbClr val="3C7E9E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da-DK" dirty="0"/>
                        <a:t>Modificeret Genkøb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954200"/>
                  </a:ext>
                </a:extLst>
              </a:tr>
              <a:tr h="869429">
                <a:tc>
                  <a:txBody>
                    <a:bodyPr/>
                    <a:lstStyle/>
                    <a:p>
                      <a:pPr marL="0" marR="0" lvl="0" indent="0" algn="l" defTabSz="12222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200" dirty="0"/>
                        <a:t>Social/</a:t>
                      </a:r>
                    </a:p>
                    <a:p>
                      <a:pPr marL="0" marR="0" lvl="0" indent="0" algn="l" defTabSz="12222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200" dirty="0" err="1"/>
                        <a:t>demographic</a:t>
                      </a:r>
                      <a:endParaRPr lang="da-DK" sz="2200" dirty="0"/>
                    </a:p>
                    <a:p>
                      <a:endParaRPr lang="da-D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Sociocultural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 and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demographic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 factors</a:t>
                      </a:r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Lifestyle</a:t>
                      </a:r>
                      <a:endParaRPr lang="da-DK" sz="2200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Values, attitudes, norms</a:t>
                      </a:r>
                    </a:p>
                    <a:p>
                      <a:pPr algn="l"/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Population age and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gender</a:t>
                      </a:r>
                      <a:endParaRPr lang="da-DK" sz="2200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Education</a:t>
                      </a:r>
                    </a:p>
                  </a:txBody>
                  <a:tcPr>
                    <a:solidFill>
                      <a:srgbClr val="E984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590665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marL="0" marR="0" lvl="0" indent="0" algn="l" defTabSz="12222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200" dirty="0" err="1"/>
                        <a:t>Technological</a:t>
                      </a:r>
                      <a:endParaRPr lang="da-DK" sz="2200" dirty="0"/>
                    </a:p>
                    <a:p>
                      <a:endParaRPr lang="da-DK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Different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 types of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technological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development</a:t>
                      </a:r>
                      <a:endParaRPr lang="da-DK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Technological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adaptability</a:t>
                      </a:r>
                      <a:endParaRPr lang="da-DK" sz="22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AI</a:t>
                      </a:r>
                    </a:p>
                    <a:p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Infrastructure</a:t>
                      </a:r>
                      <a:endParaRPr lang="da-DK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984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485692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marL="0" marR="0" lvl="0" indent="0" algn="l" defTabSz="12222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200" dirty="0" err="1"/>
                        <a:t>Economic</a:t>
                      </a:r>
                      <a:endParaRPr lang="da-DK" sz="2200" dirty="0"/>
                    </a:p>
                    <a:p>
                      <a:endParaRPr lang="da-DK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Socio-economic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 situation in the country </a:t>
                      </a:r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Growth rate</a:t>
                      </a:r>
                    </a:p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Inflation</a:t>
                      </a:r>
                    </a:p>
                    <a:p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Unemployment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Salary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level</a:t>
                      </a:r>
                      <a:endParaRPr lang="da-DK" sz="22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Interests</a:t>
                      </a:r>
                      <a:endParaRPr lang="da-DK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984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414804"/>
                  </a:ext>
                </a:extLst>
              </a:tr>
              <a:tr h="905506">
                <a:tc>
                  <a:txBody>
                    <a:bodyPr/>
                    <a:lstStyle/>
                    <a:p>
                      <a:pPr marL="0" marR="0" lvl="0" indent="0" algn="l" defTabSz="12222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200" dirty="0" err="1"/>
                        <a:t>Environmental</a:t>
                      </a:r>
                      <a:endParaRPr lang="da-DK" sz="2200" dirty="0"/>
                    </a:p>
                    <a:p>
                      <a:endParaRPr lang="da-DK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Influence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 from the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environment</a:t>
                      </a:r>
                      <a:endParaRPr lang="da-DK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Climate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changes</a:t>
                      </a:r>
                      <a:endParaRPr lang="da-DK" sz="22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Recycling</a:t>
                      </a:r>
                      <a:endParaRPr lang="da-DK" sz="22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Natural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resources</a:t>
                      </a:r>
                      <a:endParaRPr lang="da-DK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984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135357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r>
                        <a:rPr lang="da-DK" sz="2200" dirty="0" err="1"/>
                        <a:t>Political</a:t>
                      </a:r>
                      <a:endParaRPr lang="da-DK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Political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 decisions</a:t>
                      </a:r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Political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stability</a:t>
                      </a:r>
                      <a:endParaRPr lang="da-DK" sz="22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Regional policy</a:t>
                      </a:r>
                    </a:p>
                  </a:txBody>
                  <a:tcPr>
                    <a:solidFill>
                      <a:srgbClr val="E984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725393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r>
                        <a:rPr lang="da-DK" sz="2200" dirty="0"/>
                        <a:t>Legal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Laws,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regulations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 and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taxes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that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affect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 the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company</a:t>
                      </a:r>
                      <a:endParaRPr lang="da-DK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Regulations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Legislation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 –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e.g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employment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 and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competition</a:t>
                      </a:r>
                      <a:endParaRPr lang="da-DK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984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718016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r>
                        <a:rPr lang="da-DK" sz="2200" dirty="0" err="1"/>
                        <a:t>Ethical</a:t>
                      </a:r>
                      <a:endParaRPr lang="da-DK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Ethical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 norms and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values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 in the country</a:t>
                      </a:r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Ethics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working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 and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wage</a:t>
                      </a:r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conditions</a:t>
                      </a:r>
                      <a:endParaRPr lang="da-DK" sz="220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2200" dirty="0">
                          <a:solidFill>
                            <a:schemeClr val="bg1"/>
                          </a:solidFill>
                        </a:rPr>
                        <a:t>Child </a:t>
                      </a:r>
                      <a:r>
                        <a:rPr lang="da-DK" sz="2200" dirty="0" err="1">
                          <a:solidFill>
                            <a:schemeClr val="bg1"/>
                          </a:solidFill>
                        </a:rPr>
                        <a:t>labor</a:t>
                      </a:r>
                      <a:endParaRPr lang="da-DK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984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557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37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6810"/>
    </mc:Choice>
    <mc:Fallback xmlns="">
      <p:transition advTm="1681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06295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on </a:t>
            </a:r>
            <a:r>
              <a:rPr lang="da-DK" sz="4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subject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36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15834</TotalTime>
  <Words>148</Words>
  <Application>Microsoft Office PowerPoint</Application>
  <PresentationFormat>Brugerdefineret</PresentationFormat>
  <Paragraphs>61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 Gramkow</cp:lastModifiedBy>
  <cp:revision>468</cp:revision>
  <dcterms:created xsi:type="dcterms:W3CDTF">2012-01-17T11:58:12Z</dcterms:created>
  <dcterms:modified xsi:type="dcterms:W3CDTF">2024-05-15T07:44:14Z</dcterms:modified>
</cp:coreProperties>
</file>