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49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 userDrawn="1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409"/>
    <a:srgbClr val="3C7E9E"/>
    <a:srgbClr val="77933C"/>
    <a:srgbClr val="C00000"/>
    <a:srgbClr val="E28100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8643" autoAdjust="0"/>
  </p:normalViewPr>
  <p:slideViewPr>
    <p:cSldViewPr snapToGrid="0">
      <p:cViewPr varScale="1">
        <p:scale>
          <a:sx n="48" d="100"/>
          <a:sy n="48" d="100"/>
        </p:scale>
        <p:origin x="1325" y="62"/>
      </p:cViewPr>
      <p:guideLst>
        <p:guide orient="horz" pos="3153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The </a:t>
            </a:r>
            <a:r>
              <a:rPr lang="da-DK" sz="12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Buyer</a:t>
            </a:r>
            <a:r>
              <a:rPr lang="da-DK" sz="12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Utility </a:t>
            </a:r>
            <a:r>
              <a:rPr lang="da-DK" sz="12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Map</a:t>
            </a:r>
            <a:r>
              <a:rPr lang="da-DK" sz="1200" b="1" i="0" dirty="0">
                <a:solidFill>
                  <a:srgbClr val="452103"/>
                </a:solidFill>
                <a:effectLst/>
                <a:latin typeface="Myriad Web Pro" pitchFamily="34" charset="0"/>
                <a:cs typeface="Aharoni" pitchFamily="2" charset="-79"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was introduced by  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W. Chan Kim and Renee Mauborgne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in 2000 in the article ” Knowing a Winning Business Idea When You See One” in Harvard Business Review.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Text: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Buyer Utility Map helps you to identify which business ideas have real commercial potential. A common trap is that the management focus on a product’s technical possibilities. Instead, they have to focus on the product’s utility – that is to identify where and how the new product or service will change the lives of the costumers. It is less about a product's technical possibilities and more about its utility to customers.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The </a:t>
            </a:r>
            <a:r>
              <a:rPr lang="da-DK" sz="12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Buyer</a:t>
            </a:r>
            <a:r>
              <a:rPr lang="da-DK" sz="12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Utility </a:t>
            </a:r>
            <a:r>
              <a:rPr lang="da-DK" sz="12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Map</a:t>
            </a:r>
            <a:r>
              <a:rPr lang="da-DK" sz="1200" b="1" i="0" dirty="0">
                <a:solidFill>
                  <a:srgbClr val="452103"/>
                </a:solidFill>
                <a:effectLst/>
                <a:latin typeface="Myriad Web Pro" pitchFamily="34" charset="0"/>
                <a:cs typeface="Aharoni" pitchFamily="2" charset="-79"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was introduced by  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W. Chan Kim and Renee Mauborgne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in the article ” Knowing a Winning Business Idea When You See One”. The article was published in the Harvard Business Review edition from September-October year 2000.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W. Chan Kim and Renee Mauborgne are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professors of strategy at INSEAD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and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co-directors of the INSEAD Blue Ocean Strategy Institute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in Fontainebleau, France. They have published numerous articles in top academic and managerial journals. </a:t>
            </a:r>
            <a:r>
              <a:rPr lang="en-US" sz="1200" b="0" i="0" kern="1200" dirty="0">
                <a:solidFill>
                  <a:srgbClr val="111111"/>
                </a:solidFill>
                <a:effectLst/>
                <a:latin typeface="-apple-system"/>
                <a:ea typeface="+mn-ea"/>
                <a:cs typeface="+mn-cs"/>
              </a:rPr>
              <a:t> They are the authors of the New York Times Bestseller Blue Ocean Shift and the over 4 million copy global bestseller Blue Ocean Strategy.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rgbClr val="111111"/>
              </a:solidFill>
              <a:effectLst/>
              <a:latin typeface="-apple-system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which business ideas, have real commercial potential is one of the most difficult challenges that executives face.</a:t>
            </a:r>
            <a:endParaRPr lang="da-D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06-09-2023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73696" y="724547"/>
            <a:ext cx="158859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da-DK" sz="6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Buyer</a:t>
            </a: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Utility </a:t>
            </a:r>
            <a:r>
              <a:rPr lang="da-DK" sz="6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Map</a:t>
            </a:r>
            <a:endParaRPr lang="da-DK" sz="6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324290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EE9672EE-C3E9-A305-B966-640284C70689}"/>
              </a:ext>
            </a:extLst>
          </p:cNvPr>
          <p:cNvGrpSpPr/>
          <p:nvPr/>
        </p:nvGrpSpPr>
        <p:grpSpPr>
          <a:xfrm>
            <a:off x="1255598" y="2178086"/>
            <a:ext cx="9822301" cy="3069159"/>
            <a:chOff x="756039" y="5301294"/>
            <a:chExt cx="9822301" cy="3069159"/>
          </a:xfrm>
        </p:grpSpPr>
        <p:sp>
          <p:nvSpPr>
            <p:cNvPr id="3" name="Tekstboks 9">
              <a:extLst>
                <a:ext uri="{FF2B5EF4-FFF2-40B4-BE49-F238E27FC236}">
                  <a16:creationId xmlns:a16="http://schemas.microsoft.com/office/drawing/2014/main" id="{59174F1D-D15E-8882-77D9-C28D08FE4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30129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W. Chan</a:t>
              </a:r>
            </a:p>
          </p:txBody>
        </p:sp>
        <p:sp>
          <p:nvSpPr>
            <p:cNvPr id="4" name="Tekstboks 10">
              <a:extLst>
                <a:ext uri="{FF2B5EF4-FFF2-40B4-BE49-F238E27FC236}">
                  <a16:creationId xmlns:a16="http://schemas.microsoft.com/office/drawing/2014/main" id="{59AC5B38-734B-6ACF-D11F-6DCBAF7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 dirty="0">
                  <a:solidFill>
                    <a:srgbClr val="7F7F7F"/>
                  </a:solidFill>
                  <a:latin typeface="Aharoni"/>
                  <a:cs typeface="Aharoni"/>
                </a:rPr>
                <a:t>K</a:t>
              </a:r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im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5" name="Tekstboks 11">
              <a:extLst>
                <a:ext uri="{FF2B5EF4-FFF2-40B4-BE49-F238E27FC236}">
                  <a16:creationId xmlns:a16="http://schemas.microsoft.com/office/drawing/2014/main" id="{565F02D9-2603-3543-DE7B-6DC30829D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978905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Professor of Strategy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INSEAD in Fontainebleau; France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19F5D062-A181-2A97-C23B-147F3634B888}"/>
              </a:ext>
            </a:extLst>
          </p:cNvPr>
          <p:cNvGrpSpPr/>
          <p:nvPr/>
        </p:nvGrpSpPr>
        <p:grpSpPr>
          <a:xfrm>
            <a:off x="1216926" y="5073844"/>
            <a:ext cx="9822301" cy="3069159"/>
            <a:chOff x="756039" y="5301294"/>
            <a:chExt cx="9822301" cy="3069159"/>
          </a:xfrm>
        </p:grpSpPr>
        <p:sp>
          <p:nvSpPr>
            <p:cNvPr id="14" name="Tekstboks 9">
              <a:extLst>
                <a:ext uri="{FF2B5EF4-FFF2-40B4-BE49-F238E27FC236}">
                  <a16:creationId xmlns:a16="http://schemas.microsoft.com/office/drawing/2014/main" id="{3EBBCEE1-F7EA-FEEE-914F-A1FBB8723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30129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R</a:t>
              </a:r>
              <a:r>
                <a:rPr lang="da-DK" sz="8000" dirty="0" err="1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enee</a:t>
              </a:r>
              <a:endParaRPr lang="da-DK" sz="80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5" name="Tekstboks 10">
              <a:extLst>
                <a:ext uri="{FF2B5EF4-FFF2-40B4-BE49-F238E27FC236}">
                  <a16:creationId xmlns:a16="http://schemas.microsoft.com/office/drawing/2014/main" id="{E73FF2EB-2160-DEC9-244C-2BDCDD00E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 dirty="0">
                  <a:solidFill>
                    <a:srgbClr val="7F7F7F"/>
                  </a:solidFill>
                  <a:latin typeface="Aharoni"/>
                  <a:cs typeface="Aharoni"/>
                </a:rPr>
                <a:t>M</a:t>
              </a:r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auborgne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20" name="Tekstboks 11">
              <a:extLst>
                <a:ext uri="{FF2B5EF4-FFF2-40B4-BE49-F238E27FC236}">
                  <a16:creationId xmlns:a16="http://schemas.microsoft.com/office/drawing/2014/main" id="{3C776148-E639-9AE5-A0BB-BC2A9F6FD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978905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Professor of Strategy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INSEAD in Fontainebleau; France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2401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198479"/>
            <a:ext cx="6508751" cy="260101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The </a:t>
            </a:r>
            <a:r>
              <a:rPr lang="da-DK" sz="46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Buyer</a:t>
            </a: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Utility </a:t>
            </a:r>
            <a:r>
              <a:rPr lang="da-DK" sz="46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Map</a:t>
            </a:r>
            <a:endParaRPr lang="da-DK" sz="4600" b="1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To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identify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business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ideas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Real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commercial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potential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692D07BA-34D0-523A-A497-12FB1B14C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56583"/>
              </p:ext>
            </p:extLst>
          </p:nvPr>
        </p:nvGraphicFramePr>
        <p:xfrm>
          <a:off x="1895033" y="1995006"/>
          <a:ext cx="7780452" cy="6354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742">
                  <a:extLst>
                    <a:ext uri="{9D8B030D-6E8A-4147-A177-3AD203B41FA5}">
                      <a16:colId xmlns:a16="http://schemas.microsoft.com/office/drawing/2014/main" val="371861158"/>
                    </a:ext>
                  </a:extLst>
                </a:gridCol>
                <a:gridCol w="1296742">
                  <a:extLst>
                    <a:ext uri="{9D8B030D-6E8A-4147-A177-3AD203B41FA5}">
                      <a16:colId xmlns:a16="http://schemas.microsoft.com/office/drawing/2014/main" val="88614602"/>
                    </a:ext>
                  </a:extLst>
                </a:gridCol>
                <a:gridCol w="1325429">
                  <a:extLst>
                    <a:ext uri="{9D8B030D-6E8A-4147-A177-3AD203B41FA5}">
                      <a16:colId xmlns:a16="http://schemas.microsoft.com/office/drawing/2014/main" val="998892988"/>
                    </a:ext>
                  </a:extLst>
                </a:gridCol>
                <a:gridCol w="1268055">
                  <a:extLst>
                    <a:ext uri="{9D8B030D-6E8A-4147-A177-3AD203B41FA5}">
                      <a16:colId xmlns:a16="http://schemas.microsoft.com/office/drawing/2014/main" val="907633345"/>
                    </a:ext>
                  </a:extLst>
                </a:gridCol>
                <a:gridCol w="1296742">
                  <a:extLst>
                    <a:ext uri="{9D8B030D-6E8A-4147-A177-3AD203B41FA5}">
                      <a16:colId xmlns:a16="http://schemas.microsoft.com/office/drawing/2014/main" val="3629211952"/>
                    </a:ext>
                  </a:extLst>
                </a:gridCol>
                <a:gridCol w="1296742">
                  <a:extLst>
                    <a:ext uri="{9D8B030D-6E8A-4147-A177-3AD203B41FA5}">
                      <a16:colId xmlns:a16="http://schemas.microsoft.com/office/drawing/2014/main" val="248126152"/>
                    </a:ext>
                  </a:extLst>
                </a:gridCol>
              </a:tblGrid>
              <a:tr h="1059091">
                <a:tc>
                  <a:txBody>
                    <a:bodyPr/>
                    <a:lstStyle/>
                    <a:p>
                      <a:endParaRPr lang="da-DK" dirty="0">
                        <a:solidFill>
                          <a:srgbClr val="77933C"/>
                        </a:solidFill>
                      </a:endParaRPr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rgbClr val="77933C"/>
                        </a:solidFill>
                      </a:endParaRPr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rgbClr val="77933C"/>
                        </a:solidFill>
                      </a:endParaRPr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rgbClr val="77933C"/>
                        </a:solidFill>
                      </a:endParaRPr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rgbClr val="77933C"/>
                        </a:solidFill>
                      </a:endParaRPr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rgbClr val="77933C"/>
                        </a:solidFill>
                      </a:endParaRPr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02298"/>
                  </a:ext>
                </a:extLst>
              </a:tr>
              <a:tr h="105909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10754"/>
                  </a:ext>
                </a:extLst>
              </a:tr>
              <a:tr h="105909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66873"/>
                  </a:ext>
                </a:extLst>
              </a:tr>
              <a:tr h="105909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2351"/>
                  </a:ext>
                </a:extLst>
              </a:tr>
              <a:tr h="105909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036560"/>
                  </a:ext>
                </a:extLst>
              </a:tr>
              <a:tr h="105909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75975"/>
                  </a:ext>
                </a:extLst>
              </a:tr>
            </a:tbl>
          </a:graphicData>
        </a:graphic>
      </p:graphicFrame>
      <p:grpSp>
        <p:nvGrpSpPr>
          <p:cNvPr id="48" name="Gruppe 47">
            <a:extLst>
              <a:ext uri="{FF2B5EF4-FFF2-40B4-BE49-F238E27FC236}">
                <a16:creationId xmlns:a16="http://schemas.microsoft.com/office/drawing/2014/main" id="{499054FD-5E29-5666-93EC-B2BEB3AE1732}"/>
              </a:ext>
            </a:extLst>
          </p:cNvPr>
          <p:cNvGrpSpPr/>
          <p:nvPr/>
        </p:nvGrpSpPr>
        <p:grpSpPr>
          <a:xfrm>
            <a:off x="1924770" y="1320692"/>
            <a:ext cx="7767602" cy="709445"/>
            <a:chOff x="1706402" y="1320692"/>
            <a:chExt cx="7767602" cy="709445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7CBBF4ED-16D6-4F82-B449-31254E8DFB88}"/>
                </a:ext>
              </a:extLst>
            </p:cNvPr>
            <p:cNvSpPr/>
            <p:nvPr/>
          </p:nvSpPr>
          <p:spPr>
            <a:xfrm>
              <a:off x="1706402" y="1361659"/>
              <a:ext cx="1277319" cy="628502"/>
            </a:xfrm>
            <a:prstGeom prst="rect">
              <a:avLst/>
            </a:prstGeom>
            <a:solidFill>
              <a:srgbClr val="3C7E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87EA13FA-AAD4-B787-5065-B0B8C104098C}"/>
                </a:ext>
              </a:extLst>
            </p:cNvPr>
            <p:cNvSpPr/>
            <p:nvPr/>
          </p:nvSpPr>
          <p:spPr>
            <a:xfrm>
              <a:off x="3005104" y="1359159"/>
              <a:ext cx="1277319" cy="628502"/>
            </a:xfrm>
            <a:prstGeom prst="rect">
              <a:avLst/>
            </a:prstGeom>
            <a:solidFill>
              <a:srgbClr val="3C7E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12B6D59F-9D14-B17D-09DB-0419BDF76CEE}"/>
                </a:ext>
              </a:extLst>
            </p:cNvPr>
            <p:cNvSpPr/>
            <p:nvPr/>
          </p:nvSpPr>
          <p:spPr>
            <a:xfrm>
              <a:off x="4306746" y="1359159"/>
              <a:ext cx="1277319" cy="631002"/>
            </a:xfrm>
            <a:prstGeom prst="rect">
              <a:avLst/>
            </a:prstGeom>
            <a:solidFill>
              <a:srgbClr val="3C7E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0615A876-2E38-0CCF-6B7A-A95EF045D7E1}"/>
                </a:ext>
              </a:extLst>
            </p:cNvPr>
            <p:cNvSpPr/>
            <p:nvPr/>
          </p:nvSpPr>
          <p:spPr>
            <a:xfrm>
              <a:off x="5594741" y="1370307"/>
              <a:ext cx="1277319" cy="619854"/>
            </a:xfrm>
            <a:prstGeom prst="rect">
              <a:avLst/>
            </a:prstGeom>
            <a:solidFill>
              <a:srgbClr val="3C7E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CC975CBE-8029-80A4-0BE1-F39539479108}"/>
                </a:ext>
              </a:extLst>
            </p:cNvPr>
            <p:cNvSpPr/>
            <p:nvPr/>
          </p:nvSpPr>
          <p:spPr>
            <a:xfrm>
              <a:off x="6895043" y="1366649"/>
              <a:ext cx="1277319" cy="628502"/>
            </a:xfrm>
            <a:prstGeom prst="rect">
              <a:avLst/>
            </a:prstGeom>
            <a:solidFill>
              <a:srgbClr val="3C7E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FD3B3C48-7A7B-E6FD-250C-CB82FA9F398F}"/>
                </a:ext>
              </a:extLst>
            </p:cNvPr>
            <p:cNvSpPr/>
            <p:nvPr/>
          </p:nvSpPr>
          <p:spPr>
            <a:xfrm>
              <a:off x="8196685" y="1364149"/>
              <a:ext cx="1277319" cy="628502"/>
            </a:xfrm>
            <a:prstGeom prst="rect">
              <a:avLst/>
            </a:prstGeom>
            <a:solidFill>
              <a:srgbClr val="3C7E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grpSp>
          <p:nvGrpSpPr>
            <p:cNvPr id="32" name="Gruppe 31">
              <a:extLst>
                <a:ext uri="{FF2B5EF4-FFF2-40B4-BE49-F238E27FC236}">
                  <a16:creationId xmlns:a16="http://schemas.microsoft.com/office/drawing/2014/main" id="{42F3B572-C033-9C02-75C5-5CC8FBC9FFB0}"/>
                </a:ext>
              </a:extLst>
            </p:cNvPr>
            <p:cNvGrpSpPr/>
            <p:nvPr/>
          </p:nvGrpSpPr>
          <p:grpSpPr>
            <a:xfrm>
              <a:off x="1782523" y="1320692"/>
              <a:ext cx="7598851" cy="709445"/>
              <a:chOff x="1782523" y="1320692"/>
              <a:chExt cx="7598851" cy="709445"/>
            </a:xfrm>
          </p:grpSpPr>
          <p:sp>
            <p:nvSpPr>
              <p:cNvPr id="4" name="Tekstfelt 3">
                <a:extLst>
                  <a:ext uri="{FF2B5EF4-FFF2-40B4-BE49-F238E27FC236}">
                    <a16:creationId xmlns:a16="http://schemas.microsoft.com/office/drawing/2014/main" id="{A4889C43-6AE7-5E48-6C4E-BEDE976AF330}"/>
                  </a:ext>
                </a:extLst>
              </p:cNvPr>
              <p:cNvSpPr txBox="1"/>
              <p:nvPr/>
            </p:nvSpPr>
            <p:spPr>
              <a:xfrm>
                <a:off x="1782523" y="1487023"/>
                <a:ext cx="11508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P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urchase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kstfelt 5">
                <a:extLst>
                  <a:ext uri="{FF2B5EF4-FFF2-40B4-BE49-F238E27FC236}">
                    <a16:creationId xmlns:a16="http://schemas.microsoft.com/office/drawing/2014/main" id="{DC40241A-EDBE-4332-6F7B-B808CF023CE2}"/>
                  </a:ext>
                </a:extLst>
              </p:cNvPr>
              <p:cNvSpPr txBox="1"/>
              <p:nvPr/>
            </p:nvSpPr>
            <p:spPr>
              <a:xfrm>
                <a:off x="3060491" y="1472939"/>
                <a:ext cx="10651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D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elivery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kstfelt 6">
                <a:extLst>
                  <a:ext uri="{FF2B5EF4-FFF2-40B4-BE49-F238E27FC236}">
                    <a16:creationId xmlns:a16="http://schemas.microsoft.com/office/drawing/2014/main" id="{7714ECEF-A789-07BB-65F6-050664B5266E}"/>
                  </a:ext>
                </a:extLst>
              </p:cNvPr>
              <p:cNvSpPr txBox="1"/>
              <p:nvPr/>
            </p:nvSpPr>
            <p:spPr>
              <a:xfrm>
                <a:off x="4609681" y="1472938"/>
                <a:ext cx="5790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U</a:t>
                </a:r>
                <a:r>
                  <a:rPr lang="da-DK" sz="2000" b="1" dirty="0">
                    <a:solidFill>
                      <a:schemeClr val="bg1"/>
                    </a:solidFill>
                  </a:rPr>
                  <a:t>se</a:t>
                </a:r>
              </a:p>
            </p:txBody>
          </p: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26981613-F22E-6672-66C5-47A211BEA805}"/>
                  </a:ext>
                </a:extLst>
              </p:cNvPr>
              <p:cNvSpPr txBox="1"/>
              <p:nvPr/>
            </p:nvSpPr>
            <p:spPr>
              <a:xfrm>
                <a:off x="5759888" y="1320692"/>
                <a:ext cx="99097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000" b="1" dirty="0">
                    <a:solidFill>
                      <a:schemeClr val="bg1"/>
                    </a:solidFill>
                  </a:rPr>
                  <a:t>Supple-</a:t>
                </a:r>
              </a:p>
              <a:p>
                <a:r>
                  <a:rPr lang="da-DK" sz="2000" b="1" dirty="0" err="1">
                    <a:solidFill>
                      <a:schemeClr val="bg1"/>
                    </a:solidFill>
                  </a:rPr>
                  <a:t>ments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kstfelt 8">
                <a:extLst>
                  <a:ext uri="{FF2B5EF4-FFF2-40B4-BE49-F238E27FC236}">
                    <a16:creationId xmlns:a16="http://schemas.microsoft.com/office/drawing/2014/main" id="{96071A92-8FBE-A49E-D937-EE091E9088B7}"/>
                  </a:ext>
                </a:extLst>
              </p:cNvPr>
              <p:cNvSpPr txBox="1"/>
              <p:nvPr/>
            </p:nvSpPr>
            <p:spPr>
              <a:xfrm>
                <a:off x="6984092" y="1322251"/>
                <a:ext cx="10391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Main-</a:t>
                </a:r>
              </a:p>
              <a:p>
                <a:r>
                  <a:rPr lang="en-US" sz="2000" b="1" dirty="0" err="1">
                    <a:solidFill>
                      <a:schemeClr val="bg1"/>
                    </a:solidFill>
                  </a:rPr>
                  <a:t>tenance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B6A8DBD1-4F6D-0B77-C0B7-B809378CBE2F}"/>
                  </a:ext>
                </a:extLst>
              </p:cNvPr>
              <p:cNvSpPr txBox="1"/>
              <p:nvPr/>
            </p:nvSpPr>
            <p:spPr>
              <a:xfrm>
                <a:off x="8302232" y="1485712"/>
                <a:ext cx="1079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D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isposal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4DCACF17-1A6D-66E0-A55D-1ECF3200AB4D}"/>
              </a:ext>
            </a:extLst>
          </p:cNvPr>
          <p:cNvGrpSpPr/>
          <p:nvPr/>
        </p:nvGrpSpPr>
        <p:grpSpPr>
          <a:xfrm>
            <a:off x="529980" y="1982669"/>
            <a:ext cx="1459055" cy="6354547"/>
            <a:chOff x="529980" y="2009965"/>
            <a:chExt cx="1146761" cy="6354547"/>
          </a:xfrm>
        </p:grpSpPr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2ED8C51C-4DFA-215D-ECD5-1A1BE938BFB2}"/>
                </a:ext>
              </a:extLst>
            </p:cNvPr>
            <p:cNvSpPr/>
            <p:nvPr/>
          </p:nvSpPr>
          <p:spPr>
            <a:xfrm>
              <a:off x="569691" y="3091929"/>
              <a:ext cx="1072492" cy="1031184"/>
            </a:xfrm>
            <a:prstGeom prst="rect">
              <a:avLst/>
            </a:prstGeom>
            <a:solidFill>
              <a:srgbClr val="E98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4518F69D-5775-89AD-6588-0F5544E9A601}"/>
                </a:ext>
              </a:extLst>
            </p:cNvPr>
            <p:cNvSpPr/>
            <p:nvPr/>
          </p:nvSpPr>
          <p:spPr>
            <a:xfrm>
              <a:off x="574713" y="4152977"/>
              <a:ext cx="1072492" cy="1042700"/>
            </a:xfrm>
            <a:prstGeom prst="rect">
              <a:avLst/>
            </a:prstGeom>
            <a:solidFill>
              <a:srgbClr val="E98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64C48DEE-6BA9-BAF7-DE62-268E3BEDD696}"/>
                </a:ext>
              </a:extLst>
            </p:cNvPr>
            <p:cNvSpPr/>
            <p:nvPr/>
          </p:nvSpPr>
          <p:spPr>
            <a:xfrm>
              <a:off x="571347" y="5211927"/>
              <a:ext cx="1072492" cy="1031184"/>
            </a:xfrm>
            <a:prstGeom prst="rect">
              <a:avLst/>
            </a:prstGeom>
            <a:solidFill>
              <a:srgbClr val="E98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Rektangel 44">
              <a:extLst>
                <a:ext uri="{FF2B5EF4-FFF2-40B4-BE49-F238E27FC236}">
                  <a16:creationId xmlns:a16="http://schemas.microsoft.com/office/drawing/2014/main" id="{7266C3CA-D683-E6B6-51E5-21D4402F18BD}"/>
                </a:ext>
              </a:extLst>
            </p:cNvPr>
            <p:cNvSpPr/>
            <p:nvPr/>
          </p:nvSpPr>
          <p:spPr>
            <a:xfrm>
              <a:off x="568262" y="6256343"/>
              <a:ext cx="1072492" cy="1054701"/>
            </a:xfrm>
            <a:prstGeom prst="rect">
              <a:avLst/>
            </a:prstGeom>
            <a:solidFill>
              <a:srgbClr val="E98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6" name="Rektangel 45">
              <a:extLst>
                <a:ext uri="{FF2B5EF4-FFF2-40B4-BE49-F238E27FC236}">
                  <a16:creationId xmlns:a16="http://schemas.microsoft.com/office/drawing/2014/main" id="{D006A13C-5A38-990A-D433-0CABB3E19312}"/>
                </a:ext>
              </a:extLst>
            </p:cNvPr>
            <p:cNvSpPr/>
            <p:nvPr/>
          </p:nvSpPr>
          <p:spPr>
            <a:xfrm>
              <a:off x="575196" y="7327304"/>
              <a:ext cx="1072492" cy="1037208"/>
            </a:xfrm>
            <a:prstGeom prst="rect">
              <a:avLst/>
            </a:prstGeom>
            <a:solidFill>
              <a:srgbClr val="E98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03EC2932-34D8-C22C-67A0-B9A189F3DDC2}"/>
                </a:ext>
              </a:extLst>
            </p:cNvPr>
            <p:cNvSpPr/>
            <p:nvPr/>
          </p:nvSpPr>
          <p:spPr>
            <a:xfrm>
              <a:off x="567191" y="2009965"/>
              <a:ext cx="1072492" cy="1046188"/>
            </a:xfrm>
            <a:prstGeom prst="rect">
              <a:avLst/>
            </a:prstGeom>
            <a:solidFill>
              <a:srgbClr val="E984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8F8B99CB-B5DF-12F4-1131-30B68E0BA1FA}"/>
                </a:ext>
              </a:extLst>
            </p:cNvPr>
            <p:cNvGrpSpPr/>
            <p:nvPr/>
          </p:nvGrpSpPr>
          <p:grpSpPr>
            <a:xfrm>
              <a:off x="529980" y="3405428"/>
              <a:ext cx="1146761" cy="4932598"/>
              <a:chOff x="529980" y="3405428"/>
              <a:chExt cx="1146761" cy="4932598"/>
            </a:xfrm>
          </p:grpSpPr>
          <p:sp>
            <p:nvSpPr>
              <p:cNvPr id="13" name="Tekstfelt 12">
                <a:extLst>
                  <a:ext uri="{FF2B5EF4-FFF2-40B4-BE49-F238E27FC236}">
                    <a16:creationId xmlns:a16="http://schemas.microsoft.com/office/drawing/2014/main" id="{55312640-7729-E9B9-D061-53B04DD3132A}"/>
                  </a:ext>
                </a:extLst>
              </p:cNvPr>
              <p:cNvSpPr txBox="1"/>
              <p:nvPr/>
            </p:nvSpPr>
            <p:spPr>
              <a:xfrm>
                <a:off x="567385" y="3405428"/>
                <a:ext cx="959035" cy="400110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da-DK" sz="2000" b="1" dirty="0" err="1">
                    <a:solidFill>
                      <a:schemeClr val="bg1"/>
                    </a:solidFill>
                  </a:rPr>
                  <a:t>Simplicity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kstfelt 13">
                <a:extLst>
                  <a:ext uri="{FF2B5EF4-FFF2-40B4-BE49-F238E27FC236}">
                    <a16:creationId xmlns:a16="http://schemas.microsoft.com/office/drawing/2014/main" id="{1875A5AD-755B-EDF1-4C84-8819D3FCA65F}"/>
                  </a:ext>
                </a:extLst>
              </p:cNvPr>
              <p:cNvSpPr txBox="1"/>
              <p:nvPr/>
            </p:nvSpPr>
            <p:spPr>
              <a:xfrm>
                <a:off x="564065" y="4290881"/>
                <a:ext cx="723737" cy="707886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C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onve</a:t>
                </a:r>
                <a:r>
                  <a:rPr lang="da-DK" sz="2000" b="1" dirty="0">
                    <a:solidFill>
                      <a:schemeClr val="bg1"/>
                    </a:solidFill>
                  </a:rPr>
                  <a:t>-</a:t>
                </a:r>
              </a:p>
              <a:p>
                <a:r>
                  <a:rPr lang="da-DK" sz="2000" b="1" dirty="0" err="1">
                    <a:solidFill>
                      <a:schemeClr val="bg1"/>
                    </a:solidFill>
                  </a:rPr>
                  <a:t>nience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felt 14">
                <a:extLst>
                  <a:ext uri="{FF2B5EF4-FFF2-40B4-BE49-F238E27FC236}">
                    <a16:creationId xmlns:a16="http://schemas.microsoft.com/office/drawing/2014/main" id="{A7F32B2D-8C48-4AEB-6904-85F0249A5CA9}"/>
                  </a:ext>
                </a:extLst>
              </p:cNvPr>
              <p:cNvSpPr txBox="1"/>
              <p:nvPr/>
            </p:nvSpPr>
            <p:spPr>
              <a:xfrm>
                <a:off x="552386" y="5503140"/>
                <a:ext cx="485313" cy="400110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R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isk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kstfelt 17">
                <a:extLst>
                  <a:ext uri="{FF2B5EF4-FFF2-40B4-BE49-F238E27FC236}">
                    <a16:creationId xmlns:a16="http://schemas.microsoft.com/office/drawing/2014/main" id="{8AB0E285-8B45-1A2A-2FD3-9A8A0C9C8D51}"/>
                  </a:ext>
                </a:extLst>
              </p:cNvPr>
              <p:cNvSpPr txBox="1"/>
              <p:nvPr/>
            </p:nvSpPr>
            <p:spPr>
              <a:xfrm>
                <a:off x="550751" y="6429674"/>
                <a:ext cx="815406" cy="707886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F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un</a:t>
                </a:r>
                <a:r>
                  <a:rPr lang="da-DK" sz="2000" b="1" dirty="0">
                    <a:solidFill>
                      <a:schemeClr val="bg1"/>
                    </a:solidFill>
                  </a:rPr>
                  <a:t> and</a:t>
                </a:r>
              </a:p>
              <a:p>
                <a:r>
                  <a:rPr lang="da-DK" sz="2000" b="1" dirty="0">
                    <a:solidFill>
                      <a:schemeClr val="bg1"/>
                    </a:solidFill>
                  </a:rPr>
                  <a:t>Image</a:t>
                </a:r>
              </a:p>
            </p:txBody>
          </p:sp>
          <p:sp>
            <p:nvSpPr>
              <p:cNvPr id="19" name="Tekstfelt 18">
                <a:extLst>
                  <a:ext uri="{FF2B5EF4-FFF2-40B4-BE49-F238E27FC236}">
                    <a16:creationId xmlns:a16="http://schemas.microsoft.com/office/drawing/2014/main" id="{11A162FF-22F4-0F82-6A03-B4789933EFBF}"/>
                  </a:ext>
                </a:extLst>
              </p:cNvPr>
              <p:cNvSpPr txBox="1"/>
              <p:nvPr/>
            </p:nvSpPr>
            <p:spPr>
              <a:xfrm>
                <a:off x="529980" y="7322363"/>
                <a:ext cx="1146761" cy="1015663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E</a:t>
                </a:r>
                <a:r>
                  <a:rPr lang="da-DK" sz="2000" b="1" dirty="0" err="1">
                    <a:solidFill>
                      <a:schemeClr val="bg1"/>
                    </a:solidFill>
                  </a:rPr>
                  <a:t>nviron</a:t>
                </a:r>
                <a:r>
                  <a:rPr lang="da-DK" sz="2000" b="1" dirty="0">
                    <a:solidFill>
                      <a:schemeClr val="bg1"/>
                    </a:solidFill>
                  </a:rPr>
                  <a:t>-</a:t>
                </a:r>
              </a:p>
              <a:p>
                <a:r>
                  <a:rPr lang="da-DK" sz="2000" b="1" dirty="0">
                    <a:solidFill>
                      <a:schemeClr val="bg1"/>
                    </a:solidFill>
                  </a:rPr>
                  <a:t>mental</a:t>
                </a:r>
              </a:p>
              <a:p>
                <a:r>
                  <a:rPr lang="da-DK" sz="2000" b="1" dirty="0" err="1">
                    <a:solidFill>
                      <a:schemeClr val="bg1"/>
                    </a:solidFill>
                  </a:rPr>
                  <a:t>Friendliness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50" name="Lige forbindelse 49">
            <a:extLst>
              <a:ext uri="{FF2B5EF4-FFF2-40B4-BE49-F238E27FC236}">
                <a16:creationId xmlns:a16="http://schemas.microsoft.com/office/drawing/2014/main" id="{CFAD8A4D-D1FD-1832-9010-399FB9AB828A}"/>
              </a:ext>
            </a:extLst>
          </p:cNvPr>
          <p:cNvCxnSpPr>
            <a:cxnSpLocks/>
          </p:cNvCxnSpPr>
          <p:nvPr/>
        </p:nvCxnSpPr>
        <p:spPr>
          <a:xfrm flipH="1" flipV="1">
            <a:off x="611338" y="1382953"/>
            <a:ext cx="1296956" cy="55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felt 50">
            <a:extLst>
              <a:ext uri="{FF2B5EF4-FFF2-40B4-BE49-F238E27FC236}">
                <a16:creationId xmlns:a16="http://schemas.microsoft.com/office/drawing/2014/main" id="{8D8C35BA-7C70-DBA4-ECC6-01A2E9753FB7}"/>
              </a:ext>
            </a:extLst>
          </p:cNvPr>
          <p:cNvSpPr txBox="1"/>
          <p:nvPr/>
        </p:nvSpPr>
        <p:spPr>
          <a:xfrm>
            <a:off x="537084" y="1600727"/>
            <a:ext cx="99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Levers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96D793D3-4A01-E400-4F53-9FDC802B09F3}"/>
              </a:ext>
            </a:extLst>
          </p:cNvPr>
          <p:cNvSpPr txBox="1"/>
          <p:nvPr/>
        </p:nvSpPr>
        <p:spPr>
          <a:xfrm>
            <a:off x="1018576" y="1265069"/>
            <a:ext cx="1008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Stages</a:t>
            </a:r>
            <a:endParaRPr lang="da-DK" b="1" dirty="0"/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235E237D-0B52-23B7-B45A-04A7F6FD3AB1}"/>
              </a:ext>
            </a:extLst>
          </p:cNvPr>
          <p:cNvSpPr txBox="1"/>
          <p:nvPr/>
        </p:nvSpPr>
        <p:spPr>
          <a:xfrm>
            <a:off x="1961108" y="703062"/>
            <a:ext cx="7710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</a:t>
            </a:r>
            <a:r>
              <a:rPr lang="da-DK" sz="3200" b="1" dirty="0"/>
              <a:t>he </a:t>
            </a:r>
            <a:r>
              <a:rPr lang="da-DK" sz="3200" b="1" dirty="0" err="1"/>
              <a:t>Six</a:t>
            </a:r>
            <a:r>
              <a:rPr lang="da-DK" sz="3200" b="1" dirty="0"/>
              <a:t> Stages of the </a:t>
            </a:r>
            <a:r>
              <a:rPr lang="da-DK" sz="3200" b="1" dirty="0" err="1"/>
              <a:t>Buyer</a:t>
            </a:r>
            <a:r>
              <a:rPr lang="da-DK" sz="3200" b="1" dirty="0"/>
              <a:t> </a:t>
            </a:r>
            <a:r>
              <a:rPr lang="da-DK" sz="3200" b="1" dirty="0" err="1"/>
              <a:t>Experience</a:t>
            </a:r>
            <a:r>
              <a:rPr lang="da-DK" sz="3200" b="1" dirty="0"/>
              <a:t> </a:t>
            </a:r>
            <a:r>
              <a:rPr lang="da-DK" sz="3200" b="1" dirty="0" err="1"/>
              <a:t>Cycle</a:t>
            </a:r>
            <a:endParaRPr lang="da-DK" sz="3200" b="1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9D3F914-8150-9DDF-D078-9D6AA61F6E05}"/>
              </a:ext>
            </a:extLst>
          </p:cNvPr>
          <p:cNvSpPr txBox="1"/>
          <p:nvPr/>
        </p:nvSpPr>
        <p:spPr>
          <a:xfrm>
            <a:off x="13481" y="2903362"/>
            <a:ext cx="677108" cy="38967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b="1" dirty="0"/>
              <a:t>The Six Utility Levers</a:t>
            </a:r>
            <a:endParaRPr lang="da-DK" sz="3200" b="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FE3C397-F841-27BC-5D9A-C95298387CA3}"/>
              </a:ext>
            </a:extLst>
          </p:cNvPr>
          <p:cNvSpPr txBox="1"/>
          <p:nvPr/>
        </p:nvSpPr>
        <p:spPr>
          <a:xfrm>
            <a:off x="567191" y="2012378"/>
            <a:ext cx="135513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</a:t>
            </a:r>
            <a:r>
              <a:rPr lang="da-DK" sz="2000" b="1" dirty="0" err="1">
                <a:solidFill>
                  <a:schemeClr val="bg1"/>
                </a:solidFill>
              </a:rPr>
              <a:t>ustomer</a:t>
            </a:r>
            <a:endParaRPr lang="da-DK" sz="2000" b="1" dirty="0">
              <a:solidFill>
                <a:schemeClr val="bg1"/>
              </a:solidFill>
            </a:endParaRPr>
          </a:p>
          <a:p>
            <a:r>
              <a:rPr lang="da-DK" sz="2000" b="1" dirty="0" err="1">
                <a:solidFill>
                  <a:schemeClr val="bg1"/>
                </a:solidFill>
              </a:rPr>
              <a:t>Produc</a:t>
            </a:r>
            <a:r>
              <a:rPr lang="da-DK" sz="2000" b="1" dirty="0">
                <a:solidFill>
                  <a:schemeClr val="bg1"/>
                </a:solidFill>
              </a:rPr>
              <a:t>-</a:t>
            </a:r>
          </a:p>
          <a:p>
            <a:r>
              <a:rPr lang="da-DK" sz="2000" b="1" dirty="0" err="1">
                <a:solidFill>
                  <a:schemeClr val="bg1"/>
                </a:solidFill>
              </a:rPr>
              <a:t>tivity</a:t>
            </a:r>
            <a:endParaRPr lang="da-DK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6102"/>
    </mc:Choice>
    <mc:Fallback xmlns="">
      <p:transition advClick="0" advTm="2610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79A73649-A72F-18C9-07AC-791E067AE59D}"/>
              </a:ext>
            </a:extLst>
          </p:cNvPr>
          <p:cNvSpPr/>
          <p:nvPr/>
        </p:nvSpPr>
        <p:spPr>
          <a:xfrm>
            <a:off x="2032000" y="2725637"/>
            <a:ext cx="12191999" cy="3694313"/>
          </a:xfrm>
          <a:prstGeom prst="rect">
            <a:avLst/>
          </a:prstGeom>
        </p:spPr>
        <p:txBody>
          <a:bodyPr wrap="square" lIns="102651" tIns="51324" rIns="102651" bIns="51324">
            <a:spAutoFit/>
          </a:bodyPr>
          <a:lstStyle/>
          <a:p>
            <a:pPr algn="ctr"/>
            <a:r>
              <a:rPr lang="da-DK" sz="40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subject: </a:t>
            </a:r>
          </a:p>
          <a:p>
            <a:pPr algn="ctr"/>
            <a:endParaRPr lang="da-DK" sz="60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333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733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18551</TotalTime>
  <Words>345</Words>
  <Application>Microsoft Office PowerPoint</Application>
  <PresentationFormat>Brugerdefineret</PresentationFormat>
  <Paragraphs>59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-apple-system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305</cp:revision>
  <dcterms:created xsi:type="dcterms:W3CDTF">2012-01-17T11:58:12Z</dcterms:created>
  <dcterms:modified xsi:type="dcterms:W3CDTF">2023-09-06T14:47:39Z</dcterms:modified>
</cp:coreProperties>
</file>