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17" r:id="rId2"/>
    <p:sldId id="482" r:id="rId3"/>
    <p:sldId id="448" r:id="rId4"/>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7">
          <p15:clr>
            <a:srgbClr val="A4A3A4"/>
          </p15:clr>
        </p15:guide>
        <p15:guide id="2" pos="259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E9E"/>
    <a:srgbClr val="E98409"/>
    <a:srgbClr val="C00000"/>
    <a:srgbClr val="77933C"/>
    <a:srgbClr val="E28100"/>
    <a:srgbClr val="D53627"/>
    <a:srgbClr val="3E7F9F"/>
    <a:srgbClr val="F79421"/>
    <a:srgbClr val="FFBB11"/>
    <a:srgbClr val="D99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54436" autoAdjust="0"/>
  </p:normalViewPr>
  <p:slideViewPr>
    <p:cSldViewPr snapToGrid="0">
      <p:cViewPr varScale="1">
        <p:scale>
          <a:sx n="31" d="100"/>
          <a:sy n="31" d="100"/>
        </p:scale>
        <p:origin x="2170" y="48"/>
      </p:cViewPr>
      <p:guideLst>
        <p:guide orient="horz" pos="3137"/>
        <p:guide pos="259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p:cViewPr varScale="1">
        <p:scale>
          <a:sx n="87" d="100"/>
          <a:sy n="87" d="100"/>
        </p:scale>
        <p:origin x="298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a:solidFill>
              <a:schemeClr val="bg1"/>
            </a:solidFill>
          </a:endParaRPr>
        </a:p>
        <a:p>
          <a:r>
            <a:rPr lang="da-DK" sz="1600" dirty="0">
              <a:solidFill>
                <a:schemeClr val="bg1"/>
              </a:solidFill>
            </a:rPr>
            <a:t>Selv</a:t>
          </a:r>
        </a:p>
        <a:p>
          <a:r>
            <a:rPr lang="da-DK" sz="1600" dirty="0">
              <a:solidFill>
                <a:schemeClr val="bg1"/>
              </a:solidFill>
            </a:rPr>
            <a:t> realisering</a:t>
          </a: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a:solidFill>
                <a:schemeClr val="bg1"/>
              </a:solidFill>
            </a:rPr>
            <a:t>Ego</a:t>
          </a:r>
        </a:p>
        <a:p>
          <a:r>
            <a:rPr lang="da-DK" dirty="0">
              <a:solidFill>
                <a:schemeClr val="bg1"/>
              </a:solidFill>
            </a:rPr>
            <a:t> omdømme</a:t>
          </a: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a:t>Social kontakt</a:t>
          </a:r>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pt>
    <dgm:pt modelId="{99AD75E4-4DAD-4719-A0CE-F07A189511A9}" type="pres">
      <dgm:prSet presAssocID="{13760240-E041-417D-9365-BFB4CB775720}" presName="levelTx" presStyleLbl="revTx" presStyleIdx="0" presStyleCnt="0">
        <dgm:presLayoutVars>
          <dgm:chMax val="1"/>
          <dgm:bulletEnabled val="1"/>
        </dgm:presLayoutVars>
      </dgm:prSet>
      <dgm:spPr/>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pt>
    <dgm:pt modelId="{EC3926F2-CAD9-4A62-ADB0-03F6EEC53E5C}" type="pres">
      <dgm:prSet presAssocID="{40C0B5BA-3CE6-4A6A-9C4A-3FB31FCD6248}" presName="levelTx" presStyleLbl="revTx" presStyleIdx="0" presStyleCnt="0">
        <dgm:presLayoutVars>
          <dgm:chMax val="1"/>
          <dgm:bulletEnabled val="1"/>
        </dgm:presLayoutVars>
      </dgm:prSet>
      <dgm:spPr/>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pt>
    <dgm:pt modelId="{659E4C5C-6144-4A26-9806-550638EFA96D}" type="pres">
      <dgm:prSet presAssocID="{38FAD0EC-1CD2-45A5-8A6D-4FCB9C06F06A}" presName="levelTx" presStyleLbl="revTx" presStyleIdx="0" presStyleCnt="0">
        <dgm:presLayoutVars>
          <dgm:chMax val="1"/>
          <dgm:bulletEnabled val="1"/>
        </dgm:presLayoutVars>
      </dgm:prSet>
      <dgm:spPr/>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pt>
    <dgm:pt modelId="{70AAC452-7BC9-4B44-9364-5117C296E4C3}" type="pres">
      <dgm:prSet presAssocID="{4AA0D7BB-9C43-40C4-985A-64428756D981}" presName="levelTx" presStyleLbl="revTx" presStyleIdx="0" presStyleCnt="0">
        <dgm:presLayoutVars>
          <dgm:chMax val="1"/>
          <dgm:bulletEnabled val="1"/>
        </dgm:presLayoutVars>
      </dgm:prSet>
      <dgm:spPr/>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pt>
    <dgm:pt modelId="{0A7A0A9C-ECDC-47E8-9498-73B410327A33}" type="pres">
      <dgm:prSet presAssocID="{DBB07EC5-F2B4-4502-9009-31FB586E3401}" presName="levelTx" presStyleLbl="revTx" presStyleIdx="0" presStyleCnt="0">
        <dgm:presLayoutVars>
          <dgm:chMax val="1"/>
          <dgm:bulletEnabled val="1"/>
        </dgm:presLayoutVars>
      </dgm:prSet>
      <dgm:spPr/>
    </dgm:pt>
  </dgm:ptLst>
  <dgm:cxnLst>
    <dgm:cxn modelId="{F3801E04-D8DE-4ABB-A3EC-6D0A0B7F141A}" type="presOf" srcId="{38FAD0EC-1CD2-45A5-8A6D-4FCB9C06F06A}" destId="{E56084B7-8EDE-47CC-B4BF-2D4740F226D6}"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1B89EA24-72B3-4E0D-A194-52516D7D1F09}" type="presOf" srcId="{38FAD0EC-1CD2-45A5-8A6D-4FCB9C06F06A}" destId="{659E4C5C-6144-4A26-9806-550638EFA96D}" srcOrd="1" destOrd="0" presId="urn:microsoft.com/office/officeart/2005/8/layout/pyramid1"/>
    <dgm:cxn modelId="{6DB39D36-71CE-4C8F-8E8C-FA7D3A6DF04F}" srcId="{7882C509-0597-42CB-8842-4C01EFBABB3C}" destId="{40C0B5BA-3CE6-4A6A-9C4A-3FB31FCD6248}" srcOrd="1" destOrd="0" parTransId="{8E4809E4-843D-478B-97A2-24288C1A9357}" sibTransId="{9FE8CB68-1905-40D3-9C35-5BF7AEEB399C}"/>
    <dgm:cxn modelId="{CBF56140-699E-494C-A9A1-76636E91028D}" type="presOf" srcId="{13760240-E041-417D-9365-BFB4CB775720}" destId="{99AD75E4-4DAD-4719-A0CE-F07A189511A9}" srcOrd="1"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FC878074-8C2E-4025-AA59-EECA84361094}" type="presOf" srcId="{4AA0D7BB-9C43-40C4-985A-64428756D981}" destId="{70AAC452-7BC9-4B44-9364-5117C296E4C3}"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E662D757-905C-4D59-A429-17F00F60DD53}" type="presOf" srcId="{DBB07EC5-F2B4-4502-9009-31FB586E3401}" destId="{0A7A0A9C-ECDC-47E8-9498-73B410327A33}" srcOrd="1" destOrd="0" presId="urn:microsoft.com/office/officeart/2005/8/layout/pyramid1"/>
    <dgm:cxn modelId="{02CA9FAB-3C30-476E-A811-9D6F905199FC}" type="presOf" srcId="{7882C509-0597-42CB-8842-4C01EFBABB3C}" destId="{6F7E11C1-59E5-4B32-9437-1B27469B7E3C}" srcOrd="0" destOrd="0" presId="urn:microsoft.com/office/officeart/2005/8/layout/pyramid1"/>
    <dgm:cxn modelId="{D5A7B1B9-5DE7-4049-A03A-0FFA1D177962}" srcId="{7882C509-0597-42CB-8842-4C01EFBABB3C}" destId="{4AA0D7BB-9C43-40C4-985A-64428756D981}" srcOrd="3" destOrd="0" parTransId="{E48571B0-A2E0-49D0-A38D-B2BDA768B903}" sibTransId="{26C99B9A-FEF9-4D53-97BE-6E939552ABAB}"/>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A4B90-3554-4F97-911C-2D3E87E4B19B}">
      <dsp:nvSpPr>
        <dsp:cNvPr id="0" name=""/>
        <dsp:cNvSpPr/>
      </dsp:nvSpPr>
      <dsp:spPr>
        <a:xfrm>
          <a:off x="3010522" y="0"/>
          <a:ext cx="2105896" cy="188770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da-DK" sz="1600" kern="1200" dirty="0">
            <a:solidFill>
              <a:schemeClr val="bg1"/>
            </a:solidFill>
          </a:endParaRPr>
        </a:p>
        <a:p>
          <a:pPr marL="0" lvl="0" indent="0" algn="ctr" defTabSz="711200">
            <a:lnSpc>
              <a:spcPct val="90000"/>
            </a:lnSpc>
            <a:spcBef>
              <a:spcPct val="0"/>
            </a:spcBef>
            <a:spcAft>
              <a:spcPct val="35000"/>
            </a:spcAft>
            <a:buNone/>
          </a:pPr>
          <a:r>
            <a:rPr lang="da-DK" sz="1600" kern="1200" dirty="0">
              <a:solidFill>
                <a:schemeClr val="bg1"/>
              </a:solidFill>
            </a:rPr>
            <a:t>Selv</a:t>
          </a:r>
        </a:p>
        <a:p>
          <a:pPr marL="0" lvl="0" indent="0" algn="ctr" defTabSz="711200">
            <a:lnSpc>
              <a:spcPct val="90000"/>
            </a:lnSpc>
            <a:spcBef>
              <a:spcPct val="0"/>
            </a:spcBef>
            <a:spcAft>
              <a:spcPct val="35000"/>
            </a:spcAft>
            <a:buNone/>
          </a:pPr>
          <a:r>
            <a:rPr lang="da-DK" sz="1600" kern="1200" dirty="0">
              <a:solidFill>
                <a:schemeClr val="bg1"/>
              </a:solidFill>
            </a:rPr>
            <a:t> realisering</a:t>
          </a:r>
        </a:p>
      </dsp:txBody>
      <dsp:txXfrm>
        <a:off x="3010522" y="0"/>
        <a:ext cx="2105896" cy="1887705"/>
      </dsp:txXfrm>
    </dsp:sp>
    <dsp:sp modelId="{7D12CF34-E3FE-4DAF-B59F-795734735EC7}">
      <dsp:nvSpPr>
        <dsp:cNvPr id="0" name=""/>
        <dsp:cNvSpPr/>
      </dsp:nvSpPr>
      <dsp:spPr>
        <a:xfrm>
          <a:off x="2308923" y="1887705"/>
          <a:ext cx="3509095" cy="1257813"/>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solidFill>
                <a:schemeClr val="bg1"/>
              </a:solidFill>
            </a:rPr>
            <a:t>Ego</a:t>
          </a:r>
        </a:p>
        <a:p>
          <a:pPr marL="0" lvl="0" indent="0" algn="ctr" defTabSz="1555750">
            <a:lnSpc>
              <a:spcPct val="90000"/>
            </a:lnSpc>
            <a:spcBef>
              <a:spcPct val="0"/>
            </a:spcBef>
            <a:spcAft>
              <a:spcPct val="35000"/>
            </a:spcAft>
            <a:buNone/>
          </a:pPr>
          <a:r>
            <a:rPr lang="da-DK" sz="3500" kern="1200" dirty="0">
              <a:solidFill>
                <a:schemeClr val="bg1"/>
              </a:solidFill>
            </a:rPr>
            <a:t> omdømme</a:t>
          </a:r>
        </a:p>
      </dsp:txBody>
      <dsp:txXfrm>
        <a:off x="2923015" y="1887705"/>
        <a:ext cx="2280911" cy="1257813"/>
      </dsp:txXfrm>
    </dsp:sp>
    <dsp:sp modelId="{E56084B7-8EDE-47CC-B4BF-2D4740F226D6}">
      <dsp:nvSpPr>
        <dsp:cNvPr id="0" name=""/>
        <dsp:cNvSpPr/>
      </dsp:nvSpPr>
      <dsp:spPr>
        <a:xfrm>
          <a:off x="1497072" y="3145519"/>
          <a:ext cx="5132797" cy="1455470"/>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t>Social kontakt</a:t>
          </a:r>
        </a:p>
      </dsp:txBody>
      <dsp:txXfrm>
        <a:off x="2395311" y="3145519"/>
        <a:ext cx="3336318" cy="1455470"/>
      </dsp:txXfrm>
    </dsp:sp>
    <dsp:sp modelId="{27CFF5F9-DE70-40B9-A771-F5F652E7CDD9}">
      <dsp:nvSpPr>
        <dsp:cNvPr id="0" name=""/>
        <dsp:cNvSpPr/>
      </dsp:nvSpPr>
      <dsp:spPr>
        <a:xfrm>
          <a:off x="670386" y="4600990"/>
          <a:ext cx="6786169" cy="1482067"/>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857965" y="4600990"/>
        <a:ext cx="4411010" cy="1482067"/>
      </dsp:txXfrm>
    </dsp:sp>
    <dsp:sp modelId="{664DA94A-A691-4C88-A8A6-74AB1657E9B3}">
      <dsp:nvSpPr>
        <dsp:cNvPr id="0" name=""/>
        <dsp:cNvSpPr/>
      </dsp:nvSpPr>
      <dsp:spPr>
        <a:xfrm>
          <a:off x="0" y="6083057"/>
          <a:ext cx="8126941" cy="120185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422214" y="6083057"/>
        <a:ext cx="5282512" cy="120185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29-07-2024</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C3F4-A074-4196-A767-42CE20A1999B}" type="datetimeFigureOut">
              <a:rPr lang="da-DK" smtClean="0"/>
              <a:pPr/>
              <a:t>29-07-2024</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AE0D4-395B-4AE0-A91B-1AB58555538A}" type="slidenum">
              <a:rPr lang="da-DK" smtClean="0"/>
              <a:pPr/>
              <a:t>‹nr.›</a:t>
            </a:fld>
            <a:endParaRPr lang="da-DK"/>
          </a:p>
        </p:txBody>
      </p:sp>
    </p:spTree>
    <p:extLst>
      <p:ext uri="{BB962C8B-B14F-4D97-AF65-F5344CB8AC3E}">
        <p14:creationId xmlns:p14="http://schemas.microsoft.com/office/powerpoint/2010/main" val="34465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Toulmin’s argumentation model was introduced by Stephen Toulmin, a British philosopher and professor.</a:t>
            </a:r>
            <a:endParaRPr lang="da-DK" sz="1200" kern="1200" dirty="0">
              <a:solidFill>
                <a:schemeClr val="tx1"/>
              </a:solidFill>
              <a:latin typeface="+mn-lt"/>
              <a:ea typeface="+mn-ea"/>
              <a:cs typeface="+mn-cs"/>
            </a:endParaRPr>
          </a:p>
        </p:txBody>
      </p:sp>
    </p:spTree>
    <p:extLst>
      <p:ext uri="{BB962C8B-B14F-4D97-AF65-F5344CB8AC3E}">
        <p14:creationId xmlns:p14="http://schemas.microsoft.com/office/powerpoint/2010/main" val="1552890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Toulmin's model is about how the best argument is structured. With the model, you can examine an argumentation, identify points of view and reasons for points of view, and see how the argumentation is structured.</a:t>
            </a:r>
            <a:endParaRPr lang="da-DK"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029AE0D4-395B-4AE0-A91B-1AB58555538A}" type="slidenum">
              <a:rPr lang="da-DK" smtClean="0"/>
              <a:pPr/>
              <a:t>2</a:t>
            </a:fld>
            <a:endParaRPr lang="da-DK"/>
          </a:p>
        </p:txBody>
      </p:sp>
    </p:spTree>
    <p:extLst>
      <p:ext uri="{BB962C8B-B14F-4D97-AF65-F5344CB8AC3E}">
        <p14:creationId xmlns:p14="http://schemas.microsoft.com/office/powerpoint/2010/main" val="99254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8BEDDCED-4F3B-47DD-A2B3-5F65674F1628}" type="slidenum">
              <a:rPr lang="da-DK" smtClean="0"/>
              <a:pPr/>
              <a:t>3</a:t>
            </a:fld>
            <a:endParaRPr lang="da-DK"/>
          </a:p>
        </p:txBody>
      </p:sp>
    </p:spTree>
    <p:extLst>
      <p:ext uri="{BB962C8B-B14F-4D97-AF65-F5344CB8AC3E}">
        <p14:creationId xmlns:p14="http://schemas.microsoft.com/office/powerpoint/2010/main" val="111893664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a:solidFill>
                  <a:srgbClr val="9BBB59"/>
                </a:solidFill>
                <a:latin typeface="Aharoni" pitchFamily="2" charset="-79"/>
                <a:cs typeface="Aharoni" pitchFamily="2" charset="-79"/>
              </a:rPr>
              <a:t>behovspyramide</a:t>
            </a: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a:t>Klik for at redigere i master</a:t>
            </a:r>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a:t>Klik for at redigere i master</a:t>
            </a:r>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a:t>Klik for at redigere i master</a:t>
            </a:r>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29-07-2024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a:t>Klik for at redigere i master</a:t>
            </a:r>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29-07-2024</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8"/>
          <p:cNvSpPr txBox="1">
            <a:spLocks noChangeArrowheads="1"/>
          </p:cNvSpPr>
          <p:nvPr/>
        </p:nvSpPr>
        <p:spPr bwMode="auto">
          <a:xfrm>
            <a:off x="1642919" y="902389"/>
            <a:ext cx="13069367" cy="1107996"/>
          </a:xfrm>
          <a:prstGeom prst="rect">
            <a:avLst/>
          </a:prstGeom>
          <a:noFill/>
          <a:ln w="9525">
            <a:noFill/>
            <a:miter lim="800000"/>
            <a:headEnd/>
            <a:tailEnd/>
          </a:ln>
        </p:spPr>
        <p:txBody>
          <a:bodyPr wrap="square">
            <a:spAutoFit/>
          </a:bodyPr>
          <a:lstStyle/>
          <a:p>
            <a:pPr defTabSz="914400">
              <a:spcBef>
                <a:spcPct val="50000"/>
              </a:spcBef>
            </a:pPr>
            <a:r>
              <a:rPr lang="da-DK" sz="6600" b="1" dirty="0" err="1">
                <a:solidFill>
                  <a:schemeClr val="tx1">
                    <a:lumMod val="85000"/>
                    <a:lumOff val="15000"/>
                  </a:schemeClr>
                </a:solidFill>
                <a:latin typeface="Arial" pitchFamily="34" charset="0"/>
                <a:cs typeface="Arial" pitchFamily="34" charset="0"/>
              </a:rPr>
              <a:t>Toulmin’s</a:t>
            </a:r>
            <a:r>
              <a:rPr lang="da-DK" sz="6600" b="1" dirty="0">
                <a:solidFill>
                  <a:schemeClr val="tx1">
                    <a:lumMod val="85000"/>
                    <a:lumOff val="15000"/>
                  </a:schemeClr>
                </a:solidFill>
                <a:latin typeface="Arial" pitchFamily="34" charset="0"/>
                <a:cs typeface="Arial" pitchFamily="34" charset="0"/>
              </a:rPr>
              <a:t> Argumentation model</a:t>
            </a:r>
          </a:p>
        </p:txBody>
      </p:sp>
      <p:pic>
        <p:nvPicPr>
          <p:cNvPr id="16"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5913635" y="6764283"/>
            <a:ext cx="12323942" cy="2408913"/>
          </a:xfrm>
          <a:prstGeom prst="rect">
            <a:avLst/>
          </a:prstGeom>
        </p:spPr>
      </p:pic>
      <p:sp>
        <p:nvSpPr>
          <p:cNvPr id="17" name="Rektangel 6"/>
          <p:cNvSpPr/>
          <p:nvPr/>
        </p:nvSpPr>
        <p:spPr>
          <a:xfrm>
            <a:off x="353400" y="5938331"/>
            <a:ext cx="16255999" cy="3416623"/>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5400" b="1" dirty="0">
                <a:solidFill>
                  <a:schemeClr val="tx1">
                    <a:lumMod val="85000"/>
                    <a:lumOff val="15000"/>
                  </a:schemeClr>
                </a:solidFill>
                <a:latin typeface="Myriad Web Pro" pitchFamily="34" charset="0"/>
                <a:cs typeface="Aharoni" pitchFamily="2" charset="-79"/>
              </a:rPr>
              <a:t>www.flixabout.com</a:t>
            </a:r>
          </a:p>
        </p:txBody>
      </p:sp>
      <p:grpSp>
        <p:nvGrpSpPr>
          <p:cNvPr id="9" name="Gruppe 1">
            <a:extLst>
              <a:ext uri="{FF2B5EF4-FFF2-40B4-BE49-F238E27FC236}">
                <a16:creationId xmlns:a16="http://schemas.microsoft.com/office/drawing/2014/main" id="{FD26B372-6BD1-41D7-810A-14BD406DA89B}"/>
              </a:ext>
            </a:extLst>
          </p:cNvPr>
          <p:cNvGrpSpPr/>
          <p:nvPr/>
        </p:nvGrpSpPr>
        <p:grpSpPr>
          <a:xfrm>
            <a:off x="1642920" y="2939642"/>
            <a:ext cx="11321610" cy="3273879"/>
            <a:chOff x="756039" y="5096574"/>
            <a:chExt cx="11321610" cy="3273879"/>
          </a:xfrm>
        </p:grpSpPr>
        <p:sp>
          <p:nvSpPr>
            <p:cNvPr id="10" name="Tekstboks 9">
              <a:extLst>
                <a:ext uri="{FF2B5EF4-FFF2-40B4-BE49-F238E27FC236}">
                  <a16:creationId xmlns:a16="http://schemas.microsoft.com/office/drawing/2014/main" id="{F6A16A48-C039-445D-8E74-CA55E3780877}"/>
                </a:ext>
              </a:extLst>
            </p:cNvPr>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Stephen</a:t>
              </a:r>
            </a:p>
          </p:txBody>
        </p:sp>
        <p:sp>
          <p:nvSpPr>
            <p:cNvPr id="18" name="Tekstboks 10">
              <a:extLst>
                <a:ext uri="{FF2B5EF4-FFF2-40B4-BE49-F238E27FC236}">
                  <a16:creationId xmlns:a16="http://schemas.microsoft.com/office/drawing/2014/main" id="{6C8A2569-F3F6-4749-BA4A-34CA89DC160E}"/>
                </a:ext>
              </a:extLst>
            </p:cNvPr>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err="1">
                  <a:solidFill>
                    <a:srgbClr val="7F7F7F"/>
                  </a:solidFill>
                  <a:latin typeface="Aharoni"/>
                  <a:cs typeface="Aharoni"/>
                </a:rPr>
                <a:t>Toulmin</a:t>
              </a:r>
              <a:endParaRPr lang="da-DK" sz="8000" dirty="0">
                <a:latin typeface="Calibri" pitchFamily="34" charset="0"/>
              </a:endParaRPr>
            </a:p>
          </p:txBody>
        </p:sp>
        <p:sp>
          <p:nvSpPr>
            <p:cNvPr id="19" name="Tekstboks 11">
              <a:extLst>
                <a:ext uri="{FF2B5EF4-FFF2-40B4-BE49-F238E27FC236}">
                  <a16:creationId xmlns:a16="http://schemas.microsoft.com/office/drawing/2014/main" id="{541C9D09-5E50-469E-9F44-339A6E4C09B0}"/>
                </a:ext>
              </a:extLst>
            </p:cNvPr>
            <p:cNvSpPr txBox="1">
              <a:spLocks noChangeArrowheads="1"/>
            </p:cNvSpPr>
            <p:nvPr/>
          </p:nvSpPr>
          <p:spPr bwMode="auto">
            <a:xfrm>
              <a:off x="772665" y="7293235"/>
              <a:ext cx="11304984"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British philosopher and professor</a:t>
              </a:r>
            </a:p>
            <a:p>
              <a:r>
                <a:rPr lang="nb-NO" sz="3200" b="1" dirty="0">
                  <a:solidFill>
                    <a:schemeClr val="tx1">
                      <a:lumMod val="65000"/>
                      <a:lumOff val="35000"/>
                    </a:schemeClr>
                  </a:solidFill>
                  <a:latin typeface="Calibri" pitchFamily="34" charset="0"/>
                </a:rPr>
                <a:t>1922 – 2009 </a:t>
              </a:r>
              <a:endParaRPr lang="da-DK" sz="3200" b="1" dirty="0">
                <a:latin typeface="Calibri" pitchFamily="34" charset="0"/>
              </a:endParaRPr>
            </a:p>
          </p:txBody>
        </p:sp>
      </p:grpSp>
    </p:spTree>
    <p:extLst>
      <p:ext uri="{BB962C8B-B14F-4D97-AF65-F5344CB8AC3E}">
        <p14:creationId xmlns:p14="http://schemas.microsoft.com/office/powerpoint/2010/main" val="1626264182"/>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BD6D88E5-2B2B-4055-BF52-2FEA13619CC7}"/>
              </a:ext>
            </a:extLst>
          </p:cNvPr>
          <p:cNvSpPr/>
          <p:nvPr/>
        </p:nvSpPr>
        <p:spPr>
          <a:xfrm>
            <a:off x="9747249" y="471439"/>
            <a:ext cx="6604288" cy="5986557"/>
          </a:xfrm>
          <a:prstGeom prst="rect">
            <a:avLst/>
          </a:prstGeom>
        </p:spPr>
        <p:txBody>
          <a:bodyPr wrap="square" lIns="122222" tIns="61110" rIns="122222" bIns="61110">
            <a:spAutoFit/>
          </a:bodyPr>
          <a:lstStyle/>
          <a:p>
            <a:pPr>
              <a:lnSpc>
                <a:spcPct val="150000"/>
              </a:lnSpc>
            </a:pPr>
            <a:r>
              <a:rPr lang="da-DK" sz="4600" b="1" dirty="0" err="1">
                <a:solidFill>
                  <a:srgbClr val="452103"/>
                </a:solidFill>
                <a:latin typeface="Myriad Web Pro" pitchFamily="34" charset="0"/>
                <a:cs typeface="Aharoni" pitchFamily="2" charset="-79"/>
              </a:rPr>
              <a:t>Toulmin’s</a:t>
            </a:r>
            <a:r>
              <a:rPr lang="da-DK" sz="4600" b="1" dirty="0">
                <a:solidFill>
                  <a:srgbClr val="452103"/>
                </a:solidFill>
                <a:latin typeface="Myriad Web Pro" pitchFamily="34" charset="0"/>
                <a:cs typeface="Aharoni" pitchFamily="2" charset="-79"/>
              </a:rPr>
              <a:t> argumentation</a:t>
            </a:r>
          </a:p>
          <a:p>
            <a:pPr>
              <a:spcBef>
                <a:spcPts val="1200"/>
              </a:spcBef>
              <a:buFont typeface="Arial" pitchFamily="34" charset="0"/>
              <a:buChar char="•"/>
            </a:pPr>
            <a:r>
              <a:rPr lang="da-DK" sz="3600" dirty="0">
                <a:solidFill>
                  <a:srgbClr val="452103"/>
                </a:solidFill>
                <a:latin typeface="Myriad Web Pro" pitchFamily="34" charset="0"/>
                <a:cs typeface="Aharoni" pitchFamily="2" charset="-79"/>
              </a:rPr>
              <a:t>A </a:t>
            </a:r>
            <a:r>
              <a:rPr lang="da-DK" sz="3600" dirty="0" err="1">
                <a:solidFill>
                  <a:srgbClr val="452103"/>
                </a:solidFill>
                <a:latin typeface="Myriad Web Pro" pitchFamily="34" charset="0"/>
                <a:cs typeface="Aharoni" pitchFamily="2" charset="-79"/>
              </a:rPr>
              <a:t>powerful</a:t>
            </a:r>
            <a:r>
              <a:rPr lang="da-DK" sz="3600" dirty="0">
                <a:solidFill>
                  <a:srgbClr val="452103"/>
                </a:solidFill>
                <a:latin typeface="Myriad Web Pro" pitchFamily="34" charset="0"/>
                <a:cs typeface="Aharoni" pitchFamily="2" charset="-79"/>
              </a:rPr>
              <a:t> </a:t>
            </a:r>
            <a:r>
              <a:rPr lang="da-DK" sz="3600" dirty="0" err="1">
                <a:solidFill>
                  <a:srgbClr val="452103"/>
                </a:solidFill>
                <a:latin typeface="Myriad Web Pro" pitchFamily="34" charset="0"/>
                <a:cs typeface="Aharoni" pitchFamily="2" charset="-79"/>
              </a:rPr>
              <a:t>tool</a:t>
            </a:r>
            <a:endParaRPr lang="da-DK" sz="3600" dirty="0">
              <a:solidFill>
                <a:srgbClr val="452103"/>
              </a:solidFill>
              <a:latin typeface="Myriad Web Pro" pitchFamily="34" charset="0"/>
              <a:cs typeface="Aharoni" pitchFamily="2" charset="-79"/>
            </a:endParaRPr>
          </a:p>
          <a:p>
            <a:pPr lvl="1">
              <a:spcBef>
                <a:spcPts val="1200"/>
              </a:spcBef>
              <a:buFont typeface="Arial" pitchFamily="34" charset="0"/>
              <a:buChar char="•"/>
            </a:pPr>
            <a:r>
              <a:rPr lang="da-DK" sz="3600" dirty="0">
                <a:solidFill>
                  <a:srgbClr val="452103"/>
                </a:solidFill>
                <a:latin typeface="Myriad Web Pro" pitchFamily="34" charset="0"/>
                <a:cs typeface="Aharoni" pitchFamily="2" charset="-79"/>
              </a:rPr>
              <a:t>The </a:t>
            </a:r>
            <a:r>
              <a:rPr lang="da-DK" sz="3600" dirty="0" err="1">
                <a:solidFill>
                  <a:srgbClr val="452103"/>
                </a:solidFill>
                <a:latin typeface="Myriad Web Pro" pitchFamily="34" charset="0"/>
                <a:cs typeface="Aharoni" pitchFamily="2" charset="-79"/>
              </a:rPr>
              <a:t>Uses</a:t>
            </a:r>
            <a:r>
              <a:rPr lang="da-DK" sz="3600" dirty="0">
                <a:solidFill>
                  <a:srgbClr val="452103"/>
                </a:solidFill>
                <a:latin typeface="Myriad Web Pro" pitchFamily="34" charset="0"/>
                <a:cs typeface="Aharoni" pitchFamily="2" charset="-79"/>
              </a:rPr>
              <a:t> of Argument, 1958</a:t>
            </a:r>
          </a:p>
          <a:p>
            <a:pPr>
              <a:spcBef>
                <a:spcPts val="1200"/>
              </a:spcBef>
              <a:buFont typeface="Arial" pitchFamily="34" charset="0"/>
              <a:buChar char="•"/>
            </a:pPr>
            <a:r>
              <a:rPr lang="da-DK" sz="3600" dirty="0">
                <a:solidFill>
                  <a:srgbClr val="452103"/>
                </a:solidFill>
                <a:latin typeface="Myriad Web Pro" pitchFamily="34" charset="0"/>
                <a:cs typeface="Aharoni" pitchFamily="2" charset="-79"/>
              </a:rPr>
              <a:t>How the </a:t>
            </a:r>
            <a:r>
              <a:rPr lang="da-DK" sz="3600" dirty="0" err="1">
                <a:solidFill>
                  <a:srgbClr val="452103"/>
                </a:solidFill>
                <a:latin typeface="Myriad Web Pro" pitchFamily="34" charset="0"/>
                <a:cs typeface="Aharoni" pitchFamily="2" charset="-79"/>
              </a:rPr>
              <a:t>best</a:t>
            </a:r>
            <a:r>
              <a:rPr lang="da-DK" sz="3600" dirty="0">
                <a:solidFill>
                  <a:srgbClr val="452103"/>
                </a:solidFill>
                <a:latin typeface="Myriad Web Pro" pitchFamily="34" charset="0"/>
                <a:cs typeface="Aharoni" pitchFamily="2" charset="-79"/>
              </a:rPr>
              <a:t> argument is </a:t>
            </a:r>
            <a:r>
              <a:rPr lang="da-DK" sz="3600" dirty="0" err="1">
                <a:solidFill>
                  <a:srgbClr val="452103"/>
                </a:solidFill>
                <a:latin typeface="Myriad Web Pro" pitchFamily="34" charset="0"/>
                <a:cs typeface="Aharoni" pitchFamily="2" charset="-79"/>
              </a:rPr>
              <a:t>structured</a:t>
            </a:r>
            <a:endParaRPr lang="da-DK" sz="3600" dirty="0">
              <a:solidFill>
                <a:srgbClr val="452103"/>
              </a:solidFill>
              <a:latin typeface="Myriad Web Pro" pitchFamily="34" charset="0"/>
              <a:cs typeface="Aharoni" pitchFamily="2" charset="-79"/>
            </a:endParaRPr>
          </a:p>
          <a:p>
            <a:pPr lvl="1">
              <a:spcBef>
                <a:spcPts val="1200"/>
              </a:spcBef>
              <a:buFont typeface="Arial" pitchFamily="34" charset="0"/>
              <a:buChar char="•"/>
            </a:pPr>
            <a:r>
              <a:rPr lang="da-DK" sz="3600" dirty="0" err="1">
                <a:solidFill>
                  <a:srgbClr val="452103"/>
                </a:solidFill>
                <a:latin typeface="Myriad Web Pro" pitchFamily="34" charset="0"/>
                <a:cs typeface="Aharoni" pitchFamily="2" charset="-79"/>
              </a:rPr>
              <a:t>Examine</a:t>
            </a:r>
            <a:r>
              <a:rPr lang="da-DK" sz="3600" dirty="0">
                <a:solidFill>
                  <a:srgbClr val="452103"/>
                </a:solidFill>
                <a:latin typeface="Myriad Web Pro" pitchFamily="34" charset="0"/>
                <a:cs typeface="Aharoni" pitchFamily="2" charset="-79"/>
              </a:rPr>
              <a:t> an argumentation</a:t>
            </a:r>
          </a:p>
          <a:p>
            <a:pPr lvl="2">
              <a:spcBef>
                <a:spcPts val="1200"/>
              </a:spcBef>
              <a:buFont typeface="Arial" pitchFamily="34" charset="0"/>
              <a:buChar char="•"/>
            </a:pPr>
            <a:r>
              <a:rPr lang="da-DK" sz="3600" dirty="0" err="1">
                <a:solidFill>
                  <a:srgbClr val="452103"/>
                </a:solidFill>
                <a:latin typeface="Myriad Web Pro" pitchFamily="34" charset="0"/>
                <a:cs typeface="Aharoni" pitchFamily="2" charset="-79"/>
              </a:rPr>
              <a:t>Identify</a:t>
            </a:r>
            <a:r>
              <a:rPr lang="da-DK" sz="3600" dirty="0">
                <a:solidFill>
                  <a:srgbClr val="452103"/>
                </a:solidFill>
                <a:latin typeface="Myriad Web Pro" pitchFamily="34" charset="0"/>
                <a:cs typeface="Aharoni" pitchFamily="2" charset="-79"/>
              </a:rPr>
              <a:t> points of view</a:t>
            </a:r>
          </a:p>
          <a:p>
            <a:pPr lvl="2">
              <a:spcBef>
                <a:spcPts val="1200"/>
              </a:spcBef>
              <a:buFont typeface="Arial" pitchFamily="34" charset="0"/>
              <a:buChar char="•"/>
            </a:pPr>
            <a:r>
              <a:rPr lang="da-DK" sz="3600" dirty="0">
                <a:solidFill>
                  <a:srgbClr val="452103"/>
                </a:solidFill>
                <a:latin typeface="Myriad Web Pro" pitchFamily="34" charset="0"/>
                <a:cs typeface="Aharoni" pitchFamily="2" charset="-79"/>
              </a:rPr>
              <a:t>Reasons for points of view</a:t>
            </a:r>
          </a:p>
        </p:txBody>
      </p:sp>
      <p:sp>
        <p:nvSpPr>
          <p:cNvPr id="28" name="Rektangel 27">
            <a:extLst>
              <a:ext uri="{FF2B5EF4-FFF2-40B4-BE49-F238E27FC236}">
                <a16:creationId xmlns:a16="http://schemas.microsoft.com/office/drawing/2014/main" id="{19BD4E27-6A0B-4C7A-9A0D-195E5EE8E7D9}"/>
              </a:ext>
            </a:extLst>
          </p:cNvPr>
          <p:cNvSpPr/>
          <p:nvPr/>
        </p:nvSpPr>
        <p:spPr>
          <a:xfrm>
            <a:off x="6819663" y="1790076"/>
            <a:ext cx="2245640" cy="728271"/>
          </a:xfrm>
          <a:prstGeom prst="rect">
            <a:avLst/>
          </a:prstGeom>
          <a:solidFill>
            <a:srgbClr val="3C7E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3200" dirty="0"/>
              <a:t>Grounds</a:t>
            </a:r>
          </a:p>
        </p:txBody>
      </p:sp>
      <p:sp>
        <p:nvSpPr>
          <p:cNvPr id="29" name="Rektangel 28">
            <a:extLst>
              <a:ext uri="{FF2B5EF4-FFF2-40B4-BE49-F238E27FC236}">
                <a16:creationId xmlns:a16="http://schemas.microsoft.com/office/drawing/2014/main" id="{96D3CF59-D4D8-41BE-BA99-781B29B752D5}"/>
              </a:ext>
            </a:extLst>
          </p:cNvPr>
          <p:cNvSpPr/>
          <p:nvPr/>
        </p:nvSpPr>
        <p:spPr>
          <a:xfrm>
            <a:off x="317679" y="1819063"/>
            <a:ext cx="2399781" cy="670298"/>
          </a:xfrm>
          <a:prstGeom prst="rect">
            <a:avLst/>
          </a:prstGeom>
          <a:solidFill>
            <a:srgbClr val="3C7E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3200" dirty="0" err="1"/>
              <a:t>Claim</a:t>
            </a:r>
            <a:endParaRPr lang="da-DK" sz="3200" dirty="0"/>
          </a:p>
        </p:txBody>
      </p:sp>
      <p:sp>
        <p:nvSpPr>
          <p:cNvPr id="3" name="Rektangel 2">
            <a:extLst>
              <a:ext uri="{FF2B5EF4-FFF2-40B4-BE49-F238E27FC236}">
                <a16:creationId xmlns:a16="http://schemas.microsoft.com/office/drawing/2014/main" id="{EED10980-6FED-9102-7B06-222749535171}"/>
              </a:ext>
            </a:extLst>
          </p:cNvPr>
          <p:cNvSpPr/>
          <p:nvPr/>
        </p:nvSpPr>
        <p:spPr>
          <a:xfrm>
            <a:off x="3396959" y="4660282"/>
            <a:ext cx="2399781" cy="732114"/>
          </a:xfrm>
          <a:prstGeom prst="rect">
            <a:avLst/>
          </a:prstGeom>
          <a:solidFill>
            <a:srgbClr val="3C7E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3200" dirty="0"/>
              <a:t>Warrant</a:t>
            </a:r>
          </a:p>
        </p:txBody>
      </p:sp>
      <p:sp>
        <p:nvSpPr>
          <p:cNvPr id="2" name="Rektangel 1">
            <a:extLst>
              <a:ext uri="{FF2B5EF4-FFF2-40B4-BE49-F238E27FC236}">
                <a16:creationId xmlns:a16="http://schemas.microsoft.com/office/drawing/2014/main" id="{5D8A29AD-B625-EDFF-5574-E17F75B3938F}"/>
              </a:ext>
            </a:extLst>
          </p:cNvPr>
          <p:cNvSpPr/>
          <p:nvPr/>
        </p:nvSpPr>
        <p:spPr>
          <a:xfrm>
            <a:off x="3396959" y="6634092"/>
            <a:ext cx="2399781" cy="732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3200" dirty="0"/>
              <a:t>Backing</a:t>
            </a:r>
          </a:p>
        </p:txBody>
      </p:sp>
      <p:sp>
        <p:nvSpPr>
          <p:cNvPr id="4" name="Rektangel 3">
            <a:extLst>
              <a:ext uri="{FF2B5EF4-FFF2-40B4-BE49-F238E27FC236}">
                <a16:creationId xmlns:a16="http://schemas.microsoft.com/office/drawing/2014/main" id="{1C757E21-8BF2-AB87-1CA7-D7557DC826B6}"/>
              </a:ext>
            </a:extLst>
          </p:cNvPr>
          <p:cNvSpPr/>
          <p:nvPr/>
        </p:nvSpPr>
        <p:spPr>
          <a:xfrm>
            <a:off x="2197068" y="3189767"/>
            <a:ext cx="2399781" cy="732114"/>
          </a:xfrm>
          <a:prstGeom prst="rect">
            <a:avLst/>
          </a:prstGeom>
          <a:solidFill>
            <a:srgbClr val="779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3200" dirty="0" err="1"/>
              <a:t>Qualifier</a:t>
            </a:r>
            <a:endParaRPr lang="da-DK" sz="3200" dirty="0"/>
          </a:p>
        </p:txBody>
      </p:sp>
      <p:sp>
        <p:nvSpPr>
          <p:cNvPr id="5" name="Rektangel 4">
            <a:extLst>
              <a:ext uri="{FF2B5EF4-FFF2-40B4-BE49-F238E27FC236}">
                <a16:creationId xmlns:a16="http://schemas.microsoft.com/office/drawing/2014/main" id="{E2200A97-8AB2-6D43-554D-0B2E2562DDCD}"/>
              </a:ext>
            </a:extLst>
          </p:cNvPr>
          <p:cNvSpPr/>
          <p:nvPr/>
        </p:nvSpPr>
        <p:spPr>
          <a:xfrm>
            <a:off x="4937824" y="3190423"/>
            <a:ext cx="2399781" cy="732114"/>
          </a:xfrm>
          <a:prstGeom prst="rect">
            <a:avLst/>
          </a:prstGeom>
          <a:solidFill>
            <a:srgbClr val="E98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3200" dirty="0" err="1"/>
              <a:t>Rebuttal</a:t>
            </a:r>
            <a:r>
              <a:rPr lang="da-DK" sz="3200" dirty="0"/>
              <a:t> </a:t>
            </a:r>
          </a:p>
        </p:txBody>
      </p:sp>
      <p:cxnSp>
        <p:nvCxnSpPr>
          <p:cNvPr id="7" name="Lige forbindelse 6">
            <a:extLst>
              <a:ext uri="{FF2B5EF4-FFF2-40B4-BE49-F238E27FC236}">
                <a16:creationId xmlns:a16="http://schemas.microsoft.com/office/drawing/2014/main" id="{CFA02155-B868-363D-F8EC-04C9173FA764}"/>
              </a:ext>
            </a:extLst>
          </p:cNvPr>
          <p:cNvCxnSpPr/>
          <p:nvPr/>
        </p:nvCxnSpPr>
        <p:spPr>
          <a:xfrm>
            <a:off x="2953062" y="2154211"/>
            <a:ext cx="364261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Lige forbindelse 8">
            <a:extLst>
              <a:ext uri="{FF2B5EF4-FFF2-40B4-BE49-F238E27FC236}">
                <a16:creationId xmlns:a16="http://schemas.microsoft.com/office/drawing/2014/main" id="{2D82B343-565F-96F8-E6CB-9C743B0E0503}"/>
              </a:ext>
            </a:extLst>
          </p:cNvPr>
          <p:cNvCxnSpPr/>
          <p:nvPr/>
        </p:nvCxnSpPr>
        <p:spPr>
          <a:xfrm>
            <a:off x="4766872" y="2154211"/>
            <a:ext cx="0" cy="241858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4AA27D9D-4413-A2C7-B27D-14866A48988D}"/>
              </a:ext>
            </a:extLst>
          </p:cNvPr>
          <p:cNvCxnSpPr/>
          <p:nvPr/>
        </p:nvCxnSpPr>
        <p:spPr>
          <a:xfrm>
            <a:off x="3507698" y="2154211"/>
            <a:ext cx="0" cy="956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F8BAD70A-97B8-23F4-A8C1-C6506017C69D}"/>
              </a:ext>
            </a:extLst>
          </p:cNvPr>
          <p:cNvCxnSpPr/>
          <p:nvPr/>
        </p:nvCxnSpPr>
        <p:spPr>
          <a:xfrm>
            <a:off x="5848658" y="2141721"/>
            <a:ext cx="0" cy="956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C3EC7F91-2E6A-0A27-1935-E3AA47B52CF4}"/>
              </a:ext>
            </a:extLst>
          </p:cNvPr>
          <p:cNvCxnSpPr/>
          <p:nvPr/>
        </p:nvCxnSpPr>
        <p:spPr>
          <a:xfrm>
            <a:off x="4696918" y="5576962"/>
            <a:ext cx="0" cy="95656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142799"/>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543" y="2350892"/>
            <a:ext cx="16255999" cy="4062954"/>
          </a:xfrm>
          <a:prstGeom prst="rect">
            <a:avLst/>
          </a:prstGeom>
        </p:spPr>
        <p:txBody>
          <a:bodyPr wrap="square" lIns="122222" tIns="61110" rIns="122222" bIns="61110">
            <a:spAutoFit/>
          </a:bodyPr>
          <a:lstStyle/>
          <a:p>
            <a:pPr algn="ctr"/>
            <a:r>
              <a:rPr lang="da-DK" sz="4800" b="1" dirty="0">
                <a:solidFill>
                  <a:srgbClr val="452103"/>
                </a:solidFill>
                <a:latin typeface="Arial" pitchFamily="34" charset="0"/>
                <a:cs typeface="Arial" pitchFamily="34" charset="0"/>
              </a:rPr>
              <a:t> </a:t>
            </a:r>
            <a:r>
              <a:rPr lang="da-DK" sz="4800" dirty="0">
                <a:solidFill>
                  <a:schemeClr val="tx1">
                    <a:lumMod val="85000"/>
                    <a:lumOff val="15000"/>
                  </a:schemeClr>
                </a:solidFill>
                <a:latin typeface="Arial" pitchFamily="34" charset="0"/>
                <a:cs typeface="Arial" pitchFamily="34" charset="0"/>
              </a:rPr>
              <a:t>Mere on </a:t>
            </a:r>
            <a:r>
              <a:rPr lang="da-DK" sz="4800" b="1" dirty="0" err="1">
                <a:solidFill>
                  <a:schemeClr val="tx1">
                    <a:lumMod val="85000"/>
                    <a:lumOff val="15000"/>
                  </a:schemeClr>
                </a:solidFill>
                <a:latin typeface="Arial" pitchFamily="34" charset="0"/>
                <a:cs typeface="Arial" pitchFamily="34" charset="0"/>
              </a:rPr>
              <a:t>subject</a:t>
            </a:r>
            <a:r>
              <a:rPr lang="da-DK" sz="4800" dirty="0">
                <a:solidFill>
                  <a:schemeClr val="tx1">
                    <a:lumMod val="85000"/>
                    <a:lumOff val="15000"/>
                  </a:schemeClr>
                </a:solidFill>
                <a:latin typeface="Arial" pitchFamily="34" charset="0"/>
                <a:cs typeface="Arial" pitchFamily="34" charset="0"/>
              </a:rPr>
              <a:t> on: </a:t>
            </a:r>
          </a:p>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a:solidFill>
                  <a:schemeClr val="tx1">
                    <a:lumMod val="85000"/>
                    <a:lumOff val="15000"/>
                  </a:schemeClr>
                </a:solidFill>
                <a:latin typeface="Myriad Web Pro" pitchFamily="34" charset="0"/>
                <a:cs typeface="Aharoni" pitchFamily="2" charset="-79"/>
              </a:rPr>
              <a:t>www.flixabout.com</a:t>
            </a:r>
            <a:endParaRPr lang="da-DK" sz="4800" b="1" dirty="0">
              <a:solidFill>
                <a:schemeClr val="tx1">
                  <a:lumMod val="85000"/>
                  <a:lumOff val="15000"/>
                </a:schemeClr>
              </a:solidFill>
              <a:latin typeface="Myriad Web Pro" pitchFamily="34" charset="0"/>
              <a:cs typeface="Aharoni" pitchFamily="2" charset="-79"/>
            </a:endParaRPr>
          </a:p>
        </p:txBody>
      </p:sp>
      <p:pic>
        <p:nvPicPr>
          <p:cNvPr id="2" name="Bille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0006" y="3417742"/>
            <a:ext cx="10058400" cy="2095499"/>
          </a:xfrm>
          <a:prstGeom prst="rect">
            <a:avLst/>
          </a:prstGeom>
        </p:spPr>
      </p:pic>
    </p:spTree>
    <p:extLst>
      <p:ext uri="{BB962C8B-B14F-4D97-AF65-F5344CB8AC3E}">
        <p14:creationId xmlns:p14="http://schemas.microsoft.com/office/powerpoint/2010/main" val="4282363891"/>
      </p:ext>
    </p:extLst>
  </p:cSld>
  <p:clrMapOvr>
    <a:masterClrMapping/>
  </p:clrMapOvr>
  <mc:AlternateContent xmlns:mc="http://schemas.openxmlformats.org/markup-compatibility/2006" xmlns:p14="http://schemas.microsoft.com/office/powerpoint/2010/main">
    <mc:Choice Requires="p14">
      <p:transition p14:dur="10" advClick="0" advTm="8000"/>
    </mc:Choice>
    <mc:Fallback xmlns="">
      <p:transition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17242</TotalTime>
  <Words>120</Words>
  <Application>Microsoft Office PowerPoint</Application>
  <PresentationFormat>Brugerdefineret</PresentationFormat>
  <Paragraphs>31</Paragraphs>
  <Slides>3</Slides>
  <Notes>3</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vt:i4>
      </vt:variant>
    </vt:vector>
  </HeadingPairs>
  <TitlesOfParts>
    <vt:vector size="9" baseType="lpstr">
      <vt:lpstr>Aharoni</vt:lpstr>
      <vt:lpstr>Aptos</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 Gramkow</cp:lastModifiedBy>
  <cp:revision>409</cp:revision>
  <dcterms:created xsi:type="dcterms:W3CDTF">2012-01-17T11:58:12Z</dcterms:created>
  <dcterms:modified xsi:type="dcterms:W3CDTF">2024-07-29T14:13:43Z</dcterms:modified>
</cp:coreProperties>
</file>