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2"/>
    <p:sldId id="269" r:id="rId3"/>
    <p:sldId id="270" r:id="rId4"/>
    <p:sldId id="271" r:id="rId5"/>
    <p:sldId id="258"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BC06"/>
    <a:srgbClr val="3E7F9F"/>
    <a:srgbClr val="E281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AAD8E-2485-46BF-9ABD-4423226E09EC}" v="14" dt="2024-08-21T09:45:12.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755" autoAdjust="0"/>
  </p:normalViewPr>
  <p:slideViewPr>
    <p:cSldViewPr snapToGrid="0">
      <p:cViewPr varScale="1">
        <p:scale>
          <a:sx n="56" d="100"/>
          <a:sy n="56" d="100"/>
        </p:scale>
        <p:origin x="869" y="53"/>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0CC76-237B-44CE-929B-295902C2C56D}" type="datetimeFigureOut">
              <a:rPr lang="da-DK" smtClean="0"/>
              <a:t>30-09-2024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1DF38-5377-4F08-8FD2-5D0D672AEE9B}" type="slidenum">
              <a:rPr lang="da-DK" smtClean="0"/>
              <a:t>‹nr.›</a:t>
            </a:fld>
            <a:endParaRPr lang="da-DK"/>
          </a:p>
        </p:txBody>
      </p:sp>
    </p:spTree>
    <p:extLst>
      <p:ext uri="{BB962C8B-B14F-4D97-AF65-F5344CB8AC3E}">
        <p14:creationId xmlns:p14="http://schemas.microsoft.com/office/powerpoint/2010/main" val="236885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uznUr5qF2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Alexander Joyce, Raymond Paquin and Yves Pigneur Triple-layer Business Model was introduced at the 1st ARTEM Organizational Creativity International Conference on 26-27 March</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2015 in Nancy, France.</a:t>
            </a:r>
          </a:p>
          <a:p>
            <a:pPr>
              <a:lnSpc>
                <a:spcPct val="107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a:r>
              <a:rPr lang="da-DK" sz="1800" kern="100" dirty="0">
                <a:effectLst/>
                <a:latin typeface="Aptos" panose="020B0004020202020204" pitchFamily="34" charset="0"/>
                <a:ea typeface="Aptos" panose="020B0004020202020204" pitchFamily="34" charset="0"/>
                <a:cs typeface="Times New Roman" panose="02020603050405020304" pitchFamily="18" charset="0"/>
              </a:rPr>
              <a:t>Titel: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Triple-Layered Business Model Canvas a symbiotic integration of economic, environmental, and social elements.</a:t>
            </a:r>
          </a:p>
          <a:p>
            <a:pPr algn="l" rtl="0"/>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Triple Layered Business Model aims to support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organisations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wish to innovate upon their current business models and create more sustainable business models. A sustainable business model adds an environmental and social layer to the economic layer, all three of which influence each other crosswise. Far from being a mere obligation, the social and environmental dimensions offer fertile ground for innovation and the discovery of new possibilities.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Alexander Joyce, Raymond Paquin and Yves Pigneur Triple-layer Business Model was introduced at the 1st ARTEM Organizational Creativity International Conference on 26-27 March</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2015 in Nancy, France.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three scholars' paper, "The Triple Layered Business Model Canvas: A Tool to Design More Sustainable Business Models," discusses simultaneously improving a business model for economic, environmental, and social benefits. </a:t>
            </a:r>
            <a:r>
              <a:rPr lang="en-US" sz="1800" kern="0" dirty="0">
                <a:effectLst/>
                <a:latin typeface="Times New Roman" panose="02020603050405020304" pitchFamily="18" charset="0"/>
                <a:ea typeface="Times New Roman" panose="02020603050405020304" pitchFamily="18" charset="0"/>
              </a:rPr>
              <a:t>They are all experts in the fields of design thinking, business model innovation, and sustainability. </a:t>
            </a:r>
            <a:r>
              <a:rPr lang="da-DK" sz="1800" kern="0" dirty="0">
                <a:effectLst/>
                <a:latin typeface="Times New Roman" panose="02020603050405020304" pitchFamily="18" charset="0"/>
                <a:ea typeface="Times New Roman" panose="02020603050405020304" pitchFamily="18" charset="0"/>
              </a:rPr>
              <a:t>Here </a:t>
            </a:r>
            <a:r>
              <a:rPr lang="da-DK" sz="1800" kern="0" dirty="0" err="1">
                <a:effectLst/>
                <a:latin typeface="Times New Roman" panose="02020603050405020304" pitchFamily="18" charset="0"/>
                <a:ea typeface="Times New Roman" panose="02020603050405020304" pitchFamily="18" charset="0"/>
              </a:rPr>
              <a:t>are</a:t>
            </a:r>
            <a:r>
              <a:rPr lang="da-DK" sz="1800" kern="0" dirty="0">
                <a:effectLst/>
                <a:latin typeface="Times New Roman" panose="02020603050405020304" pitchFamily="18" charset="0"/>
                <a:ea typeface="Times New Roman" panose="02020603050405020304" pitchFamily="18" charset="0"/>
              </a:rPr>
              <a:t> </a:t>
            </a:r>
            <a:r>
              <a:rPr lang="da-DK" sz="1800" kern="0" dirty="0" err="1">
                <a:effectLst/>
                <a:latin typeface="Times New Roman" panose="02020603050405020304" pitchFamily="18" charset="0"/>
                <a:ea typeface="Times New Roman" panose="02020603050405020304" pitchFamily="18" charset="0"/>
              </a:rPr>
              <a:t>some</a:t>
            </a:r>
            <a:r>
              <a:rPr lang="da-DK" sz="1800" kern="0" dirty="0">
                <a:effectLst/>
                <a:latin typeface="Times New Roman" panose="02020603050405020304" pitchFamily="18" charset="0"/>
                <a:ea typeface="Times New Roman" panose="02020603050405020304" pitchFamily="18" charset="0"/>
              </a:rPr>
              <a:t> brief </a:t>
            </a:r>
            <a:r>
              <a:rPr lang="da-DK" sz="1800" kern="0" dirty="0" err="1">
                <a:effectLst/>
                <a:latin typeface="Times New Roman" panose="02020603050405020304" pitchFamily="18" charset="0"/>
                <a:ea typeface="Times New Roman" panose="02020603050405020304" pitchFamily="18" charset="0"/>
              </a:rPr>
              <a:t>summaries</a:t>
            </a:r>
            <a:r>
              <a:rPr lang="da-DK" sz="1800" kern="0" dirty="0">
                <a:effectLst/>
                <a:latin typeface="Times New Roman" panose="02020603050405020304" pitchFamily="18" charset="0"/>
                <a:ea typeface="Times New Roman" panose="02020603050405020304" pitchFamily="18" charset="0"/>
              </a:rPr>
              <a:t> of </a:t>
            </a:r>
            <a:r>
              <a:rPr lang="da-DK" sz="1800" kern="0" dirty="0" err="1">
                <a:effectLst/>
                <a:latin typeface="Times New Roman" panose="02020603050405020304" pitchFamily="18" charset="0"/>
                <a:ea typeface="Times New Roman" panose="02020603050405020304" pitchFamily="18" charset="0"/>
              </a:rPr>
              <a:t>their</a:t>
            </a:r>
            <a:r>
              <a:rPr lang="da-DK" sz="1800" kern="0" dirty="0">
                <a:effectLst/>
                <a:latin typeface="Times New Roman" panose="02020603050405020304" pitchFamily="18" charset="0"/>
                <a:ea typeface="Times New Roman" panose="02020603050405020304" pitchFamily="18" charset="0"/>
              </a:rPr>
              <a:t> </a:t>
            </a:r>
            <a:r>
              <a:rPr lang="da-DK" sz="1800" kern="0" dirty="0" err="1">
                <a:effectLst/>
                <a:latin typeface="Times New Roman" panose="02020603050405020304" pitchFamily="18" charset="0"/>
                <a:ea typeface="Times New Roman" panose="02020603050405020304" pitchFamily="18" charset="0"/>
              </a:rPr>
              <a:t>credentials</a:t>
            </a:r>
            <a:r>
              <a:rPr lang="da-DK" sz="1800" kern="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0" dirty="0">
                <a:effectLst/>
                <a:latin typeface="Times New Roman" panose="02020603050405020304" pitchFamily="18" charset="0"/>
                <a:ea typeface="Times New Roman" panose="02020603050405020304" pitchFamily="18" charset="0"/>
              </a:rPr>
              <a:t>Alexandre Joyce is a designer, strategist, and facilitator who holds a PhD from Concordia University where he developed the practice of design thinking applied to innovative business models. He has been offering services of design sprint in Quebec since 2016 and has worked with clients such as Hydro-Québec, CAA, and Desjardins. </a:t>
            </a:r>
            <a:endPar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0" dirty="0">
                <a:effectLst/>
                <a:latin typeface="Times New Roman" panose="02020603050405020304" pitchFamily="18" charset="0"/>
                <a:ea typeface="Times New Roman" panose="02020603050405020304" pitchFamily="18" charset="0"/>
              </a:rPr>
              <a:t>Raymond Paquin is a professor of management at Concordia University since 2008 and a former editor-in-chief of the journal </a:t>
            </a:r>
            <a:r>
              <a:rPr lang="en-US" sz="1800" kern="0" dirty="0" err="1">
                <a:effectLst/>
                <a:latin typeface="Times New Roman" panose="02020603050405020304" pitchFamily="18" charset="0"/>
                <a:ea typeface="Times New Roman" panose="02020603050405020304" pitchFamily="18" charset="0"/>
              </a:rPr>
              <a:t>Systèmes</a:t>
            </a:r>
            <a:r>
              <a:rPr lang="en-US" sz="1800" kern="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d’Information</a:t>
            </a:r>
            <a:r>
              <a:rPr lang="en-US" sz="1800" kern="0" dirty="0">
                <a:effectLst/>
                <a:latin typeface="Times New Roman" panose="02020603050405020304" pitchFamily="18" charset="0"/>
                <a:ea typeface="Times New Roman" panose="02020603050405020304" pitchFamily="18" charset="0"/>
              </a:rPr>
              <a:t> &amp; Management. He has a DBA from Boston University School of Management and has been a visiting professor at several universities around the world. His research focuses on how firms create collaborative environmental, social, and economic value through interfirm networks, industrial symbiosis, and business model innovation.</a:t>
            </a:r>
            <a:endPar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0" dirty="0">
                <a:effectLst/>
                <a:latin typeface="Times New Roman" panose="02020603050405020304" pitchFamily="18" charset="0"/>
                <a:ea typeface="Times New Roman" panose="02020603050405020304" pitchFamily="18" charset="0"/>
              </a:rPr>
              <a:t>Yves Pigneur is an honorary professor at the University of Lausanne and a former editor-in-chief of the academic journal Communications of the Association for Information Systems. He has a PhD from the University of Namur and has been a visiting professor at National University of Singapore and HEC Montréal. He is the co-inventor of the Business Model Canvas and other visual tools used by millions of entrepreneurs and innovators. He is also one of the world’s 50 most influential management thinkers ranked by Thinkers50 and holds its Strategy Award.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Section: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0" i="0" dirty="0">
                <a:solidFill>
                  <a:srgbClr val="0D0D0D"/>
                </a:solidFill>
                <a:effectLst/>
                <a:highlight>
                  <a:srgbClr val="FFFFFF"/>
                </a:highlight>
                <a:latin typeface="Roboto" panose="02000000000000000000" pitchFamily="2" charset="0"/>
              </a:rPr>
              <a:t>Download the model (PowerPoint) from our website: https://flixabout.com/</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0" i="0" dirty="0">
                <a:solidFill>
                  <a:srgbClr val="0D0D0D"/>
                </a:solidFill>
                <a:effectLst/>
                <a:highlight>
                  <a:srgbClr val="FFFFFF"/>
                </a:highlight>
                <a:latin typeface="Roboto" panose="02000000000000000000" pitchFamily="2" charset="0"/>
              </a:rPr>
              <a:t>Our </a:t>
            </a:r>
            <a:r>
              <a:rPr lang="en-US" sz="2800" b="0" i="0" dirty="0" err="1">
                <a:solidFill>
                  <a:srgbClr val="0D0D0D"/>
                </a:solidFill>
                <a:effectLst/>
                <a:highlight>
                  <a:srgbClr val="FFFFFF"/>
                </a:highlight>
                <a:latin typeface="Roboto" panose="02000000000000000000" pitchFamily="2" charset="0"/>
              </a:rPr>
              <a:t>Youtube</a:t>
            </a:r>
            <a:r>
              <a:rPr lang="en-US" sz="2800" b="0" i="0" dirty="0">
                <a:solidFill>
                  <a:srgbClr val="0D0D0D"/>
                </a:solidFill>
                <a:effectLst/>
                <a:highlight>
                  <a:srgbClr val="FFFFFF"/>
                </a:highlight>
                <a:latin typeface="Roboto" panose="02000000000000000000" pitchFamily="2" charset="0"/>
              </a:rPr>
              <a:t> channel https://www.youtube.com/c/flixaboutcom</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0" i="0" dirty="0">
                <a:solidFill>
                  <a:srgbClr val="0D0D0D"/>
                </a:solidFill>
                <a:effectLst/>
                <a:highlight>
                  <a:srgbClr val="FFFFFF"/>
                </a:highlight>
                <a:latin typeface="Roboto" panose="02000000000000000000" pitchFamily="2" charset="0"/>
              </a:rPr>
              <a:t>Our homepage www.flixabout.com</a:t>
            </a:r>
            <a:endParaRPr lang="en-US"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single layer Economic Business model Canvas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hlinkClick r:id="rId3"/>
              </a:rPr>
              <a:t>Business Canvas Model developed by Alex Osterwalder and Yves Pigneur (youtube.com)</a:t>
            </a:r>
            <a:endParaRPr lang="da-DK" sz="1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dsholder til diasnummer 3"/>
          <p:cNvSpPr>
            <a:spLocks noGrp="1"/>
          </p:cNvSpPr>
          <p:nvPr>
            <p:ph type="sldNum" sz="quarter" idx="10"/>
          </p:nvPr>
        </p:nvSpPr>
        <p:spPr/>
        <p:txBody>
          <a:bodyPr/>
          <a:lstStyle/>
          <a:p>
            <a:fld id="{029AE0D4-395B-4AE0-A91B-1AB58555538A}" type="slidenum">
              <a:rPr lang="da-DK" smtClean="0"/>
              <a:pPr/>
              <a:t>1</a:t>
            </a:fld>
            <a:endParaRPr lang="da-DK"/>
          </a:p>
        </p:txBody>
      </p:sp>
    </p:spTree>
    <p:extLst>
      <p:ext uri="{BB962C8B-B14F-4D97-AF65-F5344CB8AC3E}">
        <p14:creationId xmlns:p14="http://schemas.microsoft.com/office/powerpoint/2010/main" val="300440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three scholars' paper, "The Triple Layered Business Model Canvas: A Tool to Design More Sustainable Business Models," discusses simultaneously improving a business model for economic, environmental, and social benefits.</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A1F1DF38-5377-4F08-8FD2-5D0D672AEE9B}" type="slidenum">
              <a:rPr lang="da-DK" smtClean="0"/>
              <a:t>2</a:t>
            </a:fld>
            <a:endParaRPr lang="da-DK"/>
          </a:p>
        </p:txBody>
      </p:sp>
    </p:spTree>
    <p:extLst>
      <p:ext uri="{BB962C8B-B14F-4D97-AF65-F5344CB8AC3E}">
        <p14:creationId xmlns:p14="http://schemas.microsoft.com/office/powerpoint/2010/main" val="184312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DB288-EAA4-4452-A3E9-8A2C60B7C79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8B0F04D-7E22-4C9E-B924-D3117D8A1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D79A044-86F9-42E0-A0A1-E896773E4E77}"/>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8D4B8D1B-358C-4425-A655-7CD4CEFD22F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431088-8672-4FD7-A2DF-573A3B2C35D0}"/>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296636282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6AE59-BF55-4E62-B349-7E70F1FEF12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5925B04-5184-4C21-AA4C-68E9D0871C7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9804EE-5393-4FF1-97BE-888FABDAE7A6}"/>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8A1F8883-D21D-438D-AB88-FBE748428F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BB4BA6-B550-489F-B238-C46E6C9B5A0A}"/>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63608251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6F7BFD6-C62F-4D0B-A03C-C8C059DDC0C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05329E5-97C6-411A-ABBD-90BCFC19BC0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01663DD-CA37-4B91-A06F-EAFA4E781A21}"/>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4B34D7AF-2077-4B68-B3EC-8D1ED5963F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797B76-858C-442D-8E41-204E98D6889B}"/>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221233665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19912-50F2-4705-941F-4AA88E0CBBB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99BB71A-44A2-40A2-A5BF-F73A89BA343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A4C48C7-A3B4-4A56-862A-26D6B4549E87}"/>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9FC933E2-37A7-48BE-8A28-6DF616FE54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8314C3-F4E9-44C5-A974-8C07F3E60C6F}"/>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70766500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BBC2E-2002-4845-B8D5-ED5E6A50FCE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6FFD8F8-3B74-43F7-924B-F4E979EFD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6A1D5C2-0EC8-4298-B5D1-68BAD670CF47}"/>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375ADED8-49E9-4091-B38B-9A9E57E0B82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20A745-D070-44BC-99AC-7F1F28F5FFD7}"/>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54562275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1F6D5-0610-45A1-AEB5-18818F0B6C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2B16A5D-CF31-4046-A690-A710246910A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F79FC56-2D50-4418-B0CD-553ECBA93C6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E46913C-5C83-4FDE-9C5A-97A648CE0E8D}"/>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6" name="Pladsholder til sidefod 5">
            <a:extLst>
              <a:ext uri="{FF2B5EF4-FFF2-40B4-BE49-F238E27FC236}">
                <a16:creationId xmlns:a16="http://schemas.microsoft.com/office/drawing/2014/main" id="{838C616D-1698-4D13-B9FF-22700A22A0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1399B69-A089-4984-B7CD-22B9BABB7D5F}"/>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243838944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312C1-BF9D-49E3-BB0B-02B93A3362B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C3EA2DE-A5C3-4ABB-8F2E-EEDD12ACE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12259B3-1F00-420B-A246-872A2D6DC4E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3386C54-218B-4EF0-A262-C37237B90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916F836-250F-40C7-B86A-BBC4E08B45E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6CF2BF5-887A-40AA-9C95-603C742249F1}"/>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8" name="Pladsholder til sidefod 7">
            <a:extLst>
              <a:ext uri="{FF2B5EF4-FFF2-40B4-BE49-F238E27FC236}">
                <a16:creationId xmlns:a16="http://schemas.microsoft.com/office/drawing/2014/main" id="{46E44B8D-C189-408A-9EE2-FE6F1D9C4D1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23DC0FD-19E8-4A6E-A937-8B27B5531913}"/>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85188074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3F402-18E3-4807-B472-DC2EB1B9B47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783B86A-2CF4-436A-859C-6BEBC9DB598E}"/>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4" name="Pladsholder til sidefod 3">
            <a:extLst>
              <a:ext uri="{FF2B5EF4-FFF2-40B4-BE49-F238E27FC236}">
                <a16:creationId xmlns:a16="http://schemas.microsoft.com/office/drawing/2014/main" id="{BB70F676-E77F-4EDB-A6CF-660CA7566CC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1088848-32E5-466F-A29F-1CB1F3F0F33B}"/>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32658273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C5DD6-4E8D-4D4B-B7C9-FC67497DE4B4}"/>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3" name="Pladsholder til sidefod 2">
            <a:extLst>
              <a:ext uri="{FF2B5EF4-FFF2-40B4-BE49-F238E27FC236}">
                <a16:creationId xmlns:a16="http://schemas.microsoft.com/office/drawing/2014/main" id="{37E05A38-0925-4077-AE5A-488166B42FF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9A0431F-9FAC-4124-99BE-F3AF1A664A8C}"/>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5630744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9C24F-D716-4947-93FC-69EB5749A7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4EC3013-8BB8-411F-B523-4EFA87B09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5C58B53-17DD-4D35-9426-0C0F25DF8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D847265-6968-473D-88E0-94A5ACE75D4E}"/>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6" name="Pladsholder til sidefod 5">
            <a:extLst>
              <a:ext uri="{FF2B5EF4-FFF2-40B4-BE49-F238E27FC236}">
                <a16:creationId xmlns:a16="http://schemas.microsoft.com/office/drawing/2014/main" id="{3BDF7903-A676-4ABA-B21E-3A5B8D4BDE8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A729A60-E78E-477F-A24C-5BBCBCAD1B9D}"/>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287365635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537D4-CDC0-44B0-9F1B-DA2FA5B72AD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8E96CFF-E6A2-41C8-A2F3-A2066F712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F303D0E-44F1-420B-9546-AB9EC877A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EF89A9D-D659-48DC-996B-F085B24E9028}"/>
              </a:ext>
            </a:extLst>
          </p:cNvPr>
          <p:cNvSpPr>
            <a:spLocks noGrp="1"/>
          </p:cNvSpPr>
          <p:nvPr>
            <p:ph type="dt" sz="half" idx="10"/>
          </p:nvPr>
        </p:nvSpPr>
        <p:spPr/>
        <p:txBody>
          <a:bodyPr/>
          <a:lstStyle/>
          <a:p>
            <a:fld id="{245B50FE-DFC1-4C41-9FFC-1F6A39323262}" type="datetimeFigureOut">
              <a:rPr lang="da-DK" smtClean="0"/>
              <a:t>30-09-2024</a:t>
            </a:fld>
            <a:endParaRPr lang="da-DK"/>
          </a:p>
        </p:txBody>
      </p:sp>
      <p:sp>
        <p:nvSpPr>
          <p:cNvPr id="6" name="Pladsholder til sidefod 5">
            <a:extLst>
              <a:ext uri="{FF2B5EF4-FFF2-40B4-BE49-F238E27FC236}">
                <a16:creationId xmlns:a16="http://schemas.microsoft.com/office/drawing/2014/main" id="{52049005-8B47-4A77-A363-46657441316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B20984-B7A7-4AAC-A415-FC39472A9400}"/>
              </a:ext>
            </a:extLst>
          </p:cNvPr>
          <p:cNvSpPr>
            <a:spLocks noGrp="1"/>
          </p:cNvSpPr>
          <p:nvPr>
            <p:ph type="sldNum" sz="quarter" idx="12"/>
          </p:nvPr>
        </p:nvSpPr>
        <p:spPr/>
        <p:txBody>
          <a:bodyPr/>
          <a:lstStyle/>
          <a:p>
            <a:fld id="{67983FAE-27C5-4590-A5BD-8EAD2996ABEB}" type="slidenum">
              <a:rPr lang="da-DK" smtClean="0"/>
              <a:t>‹nr.›</a:t>
            </a:fld>
            <a:endParaRPr lang="da-DK"/>
          </a:p>
        </p:txBody>
      </p:sp>
    </p:spTree>
    <p:extLst>
      <p:ext uri="{BB962C8B-B14F-4D97-AF65-F5344CB8AC3E}">
        <p14:creationId xmlns:p14="http://schemas.microsoft.com/office/powerpoint/2010/main" val="283602817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9683E5D-064B-4A67-9ABB-1A1875A3E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1D7B2B2-0A00-4F99-80A9-096E7912B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4F3339-9E1D-4DC8-8F28-C9495106B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B50FE-DFC1-4C41-9FFC-1F6A39323262}" type="datetimeFigureOut">
              <a:rPr lang="da-DK" smtClean="0"/>
              <a:t>30-09-2024</a:t>
            </a:fld>
            <a:endParaRPr lang="da-DK"/>
          </a:p>
        </p:txBody>
      </p:sp>
      <p:sp>
        <p:nvSpPr>
          <p:cNvPr id="5" name="Pladsholder til sidefod 4">
            <a:extLst>
              <a:ext uri="{FF2B5EF4-FFF2-40B4-BE49-F238E27FC236}">
                <a16:creationId xmlns:a16="http://schemas.microsoft.com/office/drawing/2014/main" id="{82232B20-5D4B-44D9-A1FF-5B1541405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0D72300-7700-440B-BAD5-9F9BFD199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83FAE-27C5-4590-A5BD-8EAD2996ABEB}" type="slidenum">
              <a:rPr lang="da-DK" smtClean="0"/>
              <a:t>‹nr.›</a:t>
            </a:fld>
            <a:endParaRPr lang="da-DK"/>
          </a:p>
        </p:txBody>
      </p:sp>
    </p:spTree>
    <p:extLst>
      <p:ext uri="{BB962C8B-B14F-4D97-AF65-F5344CB8AC3E}">
        <p14:creationId xmlns:p14="http://schemas.microsoft.com/office/powerpoint/2010/main" val="231987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mea01.safelinks.protection.outlook.com/?url=https%3A%2F%2Fwww.sciencedirect.com%2Fscience%2Farticle%2Fabs%2Fpii%2FS0959652616307442&amp;data=05%7C02%7C%7Cc00e0bc260c3483dbc6908dce141af78%7C84df9e7fe9f640afb435aaaaaaaaaaaa%7C1%7C0%7C638632919486675370%7CUnknown%7CTWFpbGZsb3d8eyJWIjoiMC4wLjAwMDAiLCJQIjoiV2luMzIiLCJBTiI6Ik1haWwiLCJXVCI6Mn0%3D%7C0%7C%7C%7C&amp;sdata=i%2FyPSxdVXnp4hL%2Fipesw9e6iVBoIWO5%2Fqz%2FurcOzx0A%3D&amp;reserved=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boks 9"/>
          <p:cNvSpPr txBox="1"/>
          <p:nvPr/>
        </p:nvSpPr>
        <p:spPr>
          <a:xfrm>
            <a:off x="1248796" y="1754500"/>
            <a:ext cx="5516061" cy="642936"/>
          </a:xfrm>
          <a:prstGeom prst="rect">
            <a:avLst/>
          </a:prstGeom>
          <a:noFill/>
          <a:ln>
            <a:noFill/>
          </a:ln>
        </p:spPr>
        <p:txBody>
          <a:bodyPr wrap="square" lIns="57598" tIns="28799" rIns="57598" bIns="28799" rtlCol="0">
            <a:spAutoFit/>
          </a:bodyPr>
          <a:lstStyle/>
          <a:p>
            <a:pPr lvl="0"/>
            <a:r>
              <a:rPr lang="da-DK" sz="3800" dirty="0">
                <a:solidFill>
                  <a:srgbClr val="9BBB59"/>
                </a:solidFill>
                <a:latin typeface="Aharoni"/>
                <a:cs typeface="Aharoni"/>
              </a:rPr>
              <a:t>Dr. Alex </a:t>
            </a:r>
            <a:r>
              <a:rPr lang="da-DK" sz="3800" dirty="0" err="1">
                <a:solidFill>
                  <a:srgbClr val="9BBB59"/>
                </a:solidFill>
                <a:latin typeface="Aharoni"/>
                <a:cs typeface="Aharoni"/>
              </a:rPr>
              <a:t>Osterwalder</a:t>
            </a:r>
            <a:endParaRPr lang="da-DK" sz="3800" dirty="0">
              <a:solidFill>
                <a:srgbClr val="9BBB59"/>
              </a:solidFill>
            </a:endParaRPr>
          </a:p>
        </p:txBody>
      </p:sp>
      <p:sp>
        <p:nvSpPr>
          <p:cNvPr id="11" name="Tekstboks 10"/>
          <p:cNvSpPr txBox="1"/>
          <p:nvPr/>
        </p:nvSpPr>
        <p:spPr>
          <a:xfrm>
            <a:off x="1248938" y="2215387"/>
            <a:ext cx="10760926" cy="827602"/>
          </a:xfrm>
          <a:prstGeom prst="rect">
            <a:avLst/>
          </a:prstGeom>
          <a:noFill/>
          <a:ln>
            <a:noFill/>
          </a:ln>
        </p:spPr>
        <p:txBody>
          <a:bodyPr wrap="square" lIns="57598" tIns="28799" rIns="57598" bIns="28799" rtlCol="0">
            <a:spAutoFit/>
          </a:bodyPr>
          <a:lstStyle/>
          <a:p>
            <a:r>
              <a:rPr lang="da-DK" sz="2500" dirty="0" err="1">
                <a:solidFill>
                  <a:srgbClr val="7F7F7F"/>
                </a:solidFill>
                <a:latin typeface="Aharoni"/>
                <a:cs typeface="Aharoni"/>
              </a:rPr>
              <a:t>PhD</a:t>
            </a:r>
            <a:r>
              <a:rPr lang="da-DK" sz="2500" dirty="0">
                <a:solidFill>
                  <a:srgbClr val="7F7F7F"/>
                </a:solidFill>
                <a:latin typeface="Aharoni"/>
                <a:cs typeface="Aharoni"/>
              </a:rPr>
              <a:t> in Management Information Systems</a:t>
            </a:r>
          </a:p>
          <a:p>
            <a:r>
              <a:rPr lang="da-DK" sz="2500" dirty="0">
                <a:solidFill>
                  <a:srgbClr val="7F7F7F"/>
                </a:solidFill>
                <a:latin typeface="Aharoni"/>
                <a:cs typeface="Aharoni"/>
              </a:rPr>
              <a:t>Author, speaker and adviser on the </a:t>
            </a:r>
            <a:r>
              <a:rPr lang="da-DK" sz="2500" dirty="0" err="1">
                <a:solidFill>
                  <a:srgbClr val="7F7F7F"/>
                </a:solidFill>
                <a:latin typeface="Aharoni"/>
                <a:cs typeface="Aharoni"/>
              </a:rPr>
              <a:t>topic</a:t>
            </a:r>
            <a:r>
              <a:rPr lang="da-DK" sz="2500" dirty="0">
                <a:solidFill>
                  <a:srgbClr val="7F7F7F"/>
                </a:solidFill>
                <a:latin typeface="Aharoni"/>
                <a:cs typeface="Aharoni"/>
              </a:rPr>
              <a:t> of business model innovation </a:t>
            </a:r>
            <a:endParaRPr lang="da-DK" sz="2500" dirty="0">
              <a:latin typeface="Calibri" pitchFamily="34" charset="0"/>
            </a:endParaRPr>
          </a:p>
        </p:txBody>
      </p:sp>
      <p:grpSp>
        <p:nvGrpSpPr>
          <p:cNvPr id="3" name="Gruppe 2"/>
          <p:cNvGrpSpPr/>
          <p:nvPr/>
        </p:nvGrpSpPr>
        <p:grpSpPr>
          <a:xfrm>
            <a:off x="976950" y="4904014"/>
            <a:ext cx="12302122" cy="2172059"/>
            <a:chOff x="-256542" y="6056787"/>
            <a:chExt cx="21342995" cy="3346392"/>
          </a:xfrm>
        </p:grpSpPr>
        <p:sp>
          <p:nvSpPr>
            <p:cNvPr id="9" name="Rektangel 8"/>
            <p:cNvSpPr/>
            <p:nvPr/>
          </p:nvSpPr>
          <p:spPr>
            <a:xfrm>
              <a:off x="-256542" y="6059759"/>
              <a:ext cx="16260763" cy="3343420"/>
            </a:xfrm>
            <a:prstGeom prst="rect">
              <a:avLst/>
            </a:prstGeom>
          </p:spPr>
          <p:txBody>
            <a:bodyPr wrap="square" lIns="122222" tIns="61110" rIns="122222" bIns="61110">
              <a:spAutoFit/>
            </a:bodyPr>
            <a:lstStyle/>
            <a:p>
              <a:pPr algn="ctr" defTabSz="769874">
                <a:defRPr/>
              </a:pPr>
              <a:r>
                <a:rPr lang="da-DK" sz="3000" b="1" dirty="0">
                  <a:solidFill>
                    <a:srgbClr val="452103"/>
                  </a:solidFill>
                  <a:latin typeface="Arial" pitchFamily="34" charset="0"/>
                  <a:cs typeface="Arial" pitchFamily="34" charset="0"/>
                </a:rPr>
                <a:t> </a:t>
              </a:r>
              <a:endParaRPr lang="da-DK" sz="4500" dirty="0">
                <a:solidFill>
                  <a:schemeClr val="tx1">
                    <a:lumMod val="85000"/>
                    <a:lumOff val="15000"/>
                  </a:schemeClr>
                </a:solidFill>
                <a:latin typeface="Myriad Web Pro" pitchFamily="34" charset="0"/>
                <a:cs typeface="Aharoni" pitchFamily="2" charset="-79"/>
              </a:endParaRPr>
            </a:p>
            <a:p>
              <a:pPr algn="ctr" defTabSz="769874">
                <a:defRPr/>
              </a:pPr>
              <a:endParaRPr lang="da-DK" sz="3000" b="1" dirty="0">
                <a:solidFill>
                  <a:schemeClr val="tx1">
                    <a:lumMod val="85000"/>
                    <a:lumOff val="15000"/>
                  </a:schemeClr>
                </a:solidFill>
                <a:latin typeface="Myriad Web Pro" pitchFamily="34" charset="0"/>
                <a:cs typeface="Aharoni" pitchFamily="2" charset="-79"/>
              </a:endParaRPr>
            </a:p>
            <a:p>
              <a:pPr algn="ctr" defTabSz="769874">
                <a:defRPr/>
              </a:pPr>
              <a:endParaRPr lang="da-DK" sz="2500" b="1" dirty="0">
                <a:solidFill>
                  <a:schemeClr val="tx1">
                    <a:lumMod val="85000"/>
                    <a:lumOff val="15000"/>
                  </a:schemeClr>
                </a:solidFill>
                <a:latin typeface="Myriad Web Pro" pitchFamily="34" charset="0"/>
                <a:cs typeface="Aharoni" pitchFamily="2" charset="-79"/>
              </a:endParaRPr>
            </a:p>
            <a:p>
              <a:pPr algn="ctr" defTabSz="769874">
                <a:defRPr/>
              </a:pPr>
              <a:r>
                <a:rPr lang="da-DK" sz="4800" b="1" dirty="0">
                  <a:solidFill>
                    <a:schemeClr val="tx1">
                      <a:lumMod val="85000"/>
                      <a:lumOff val="15000"/>
                    </a:schemeClr>
                  </a:solidFill>
                  <a:latin typeface="Myriad Web Pro" pitchFamily="34" charset="0"/>
                  <a:cs typeface="Aharoni" pitchFamily="2" charset="-79"/>
                </a:rPr>
                <a:t>www.Flixabout.com</a:t>
              </a:r>
            </a:p>
          </p:txBody>
        </p:sp>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b="4042"/>
            <a:stretch/>
          </p:blipFill>
          <p:spPr>
            <a:xfrm>
              <a:off x="5037259" y="6056787"/>
              <a:ext cx="16049194" cy="2986457"/>
            </a:xfrm>
            <a:prstGeom prst="rect">
              <a:avLst/>
            </a:prstGeom>
          </p:spPr>
        </p:pic>
      </p:grpSp>
      <p:sp>
        <p:nvSpPr>
          <p:cNvPr id="8" name="Text Box 8"/>
          <p:cNvSpPr txBox="1">
            <a:spLocks noChangeArrowheads="1"/>
          </p:cNvSpPr>
          <p:nvPr/>
        </p:nvSpPr>
        <p:spPr bwMode="auto">
          <a:xfrm>
            <a:off x="413658" y="651358"/>
            <a:ext cx="11506200" cy="1052297"/>
          </a:xfrm>
          <a:prstGeom prst="rect">
            <a:avLst/>
          </a:prstGeom>
          <a:noFill/>
          <a:ln w="9525">
            <a:noFill/>
            <a:miter lim="800000"/>
            <a:headEnd/>
            <a:tailEnd/>
          </a:ln>
        </p:spPr>
        <p:txBody>
          <a:bodyPr wrap="square" lIns="36281" tIns="18140" rIns="36281" bIns="18140">
            <a:spAutoFit/>
          </a:bodyPr>
          <a:lstStyle/>
          <a:p>
            <a:pPr defTabSz="362810">
              <a:spcBef>
                <a:spcPct val="50000"/>
              </a:spcBef>
            </a:pPr>
            <a:r>
              <a:rPr lang="da-DK" sz="6600" b="1" dirty="0">
                <a:solidFill>
                  <a:schemeClr val="tx1">
                    <a:lumMod val="85000"/>
                    <a:lumOff val="15000"/>
                  </a:schemeClr>
                </a:solidFill>
              </a:rPr>
              <a:t>The </a:t>
            </a:r>
            <a:r>
              <a:rPr lang="da-DK" sz="6600" b="1" dirty="0" err="1">
                <a:solidFill>
                  <a:schemeClr val="tx1">
                    <a:lumMod val="85000"/>
                    <a:lumOff val="15000"/>
                  </a:schemeClr>
                </a:solidFill>
              </a:rPr>
              <a:t>triple</a:t>
            </a:r>
            <a:r>
              <a:rPr lang="da-DK" sz="6600" b="1" dirty="0">
                <a:solidFill>
                  <a:schemeClr val="tx1">
                    <a:lumMod val="85000"/>
                    <a:lumOff val="15000"/>
                  </a:schemeClr>
                </a:solidFill>
              </a:rPr>
              <a:t> </a:t>
            </a:r>
            <a:r>
              <a:rPr lang="da-DK" sz="6600" b="1" dirty="0" err="1">
                <a:solidFill>
                  <a:schemeClr val="tx1">
                    <a:lumMod val="85000"/>
                    <a:lumOff val="15000"/>
                  </a:schemeClr>
                </a:solidFill>
              </a:rPr>
              <a:t>layer</a:t>
            </a:r>
            <a:r>
              <a:rPr lang="da-DK" sz="6600" b="1" dirty="0">
                <a:solidFill>
                  <a:schemeClr val="tx1">
                    <a:lumMod val="85000"/>
                    <a:lumOff val="15000"/>
                  </a:schemeClr>
                </a:solidFill>
              </a:rPr>
              <a:t> Business</a:t>
            </a:r>
            <a:r>
              <a:rPr lang="da-DK" sz="6600" b="1" dirty="0">
                <a:solidFill>
                  <a:schemeClr val="tx1">
                    <a:lumMod val="85000"/>
                    <a:lumOff val="15000"/>
                  </a:schemeClr>
                </a:solidFill>
                <a:latin typeface="Arial Black" pitchFamily="34" charset="0"/>
              </a:rPr>
              <a:t> </a:t>
            </a:r>
            <a:r>
              <a:rPr lang="da-DK" sz="6600" b="1" dirty="0">
                <a:solidFill>
                  <a:schemeClr val="tx1">
                    <a:lumMod val="85000"/>
                    <a:lumOff val="15000"/>
                  </a:schemeClr>
                </a:solidFill>
              </a:rPr>
              <a:t>Model</a:t>
            </a:r>
          </a:p>
        </p:txBody>
      </p:sp>
      <p:sp>
        <p:nvSpPr>
          <p:cNvPr id="13" name="Tekstboks 9"/>
          <p:cNvSpPr txBox="1"/>
          <p:nvPr/>
        </p:nvSpPr>
        <p:spPr>
          <a:xfrm>
            <a:off x="1233564" y="4576764"/>
            <a:ext cx="5516061" cy="642936"/>
          </a:xfrm>
          <a:prstGeom prst="rect">
            <a:avLst/>
          </a:prstGeom>
          <a:noFill/>
          <a:ln>
            <a:noFill/>
          </a:ln>
        </p:spPr>
        <p:txBody>
          <a:bodyPr wrap="square" lIns="57598" tIns="28799" rIns="57598" bIns="28799" rtlCol="0">
            <a:spAutoFit/>
          </a:bodyPr>
          <a:lstStyle/>
          <a:p>
            <a:pPr lvl="0"/>
            <a:r>
              <a:rPr lang="da-DK" sz="3800" dirty="0">
                <a:solidFill>
                  <a:srgbClr val="9BBB59"/>
                </a:solidFill>
                <a:latin typeface="Aharoni"/>
                <a:ea typeface="Aharoni"/>
                <a:cs typeface="Aharoni"/>
              </a:rPr>
              <a:t>Dr. Yves </a:t>
            </a:r>
            <a:r>
              <a:rPr lang="da-DK" sz="3800" dirty="0" err="1">
                <a:solidFill>
                  <a:srgbClr val="9BBB59"/>
                </a:solidFill>
                <a:latin typeface="Aharoni"/>
                <a:ea typeface="Aharoni"/>
                <a:cs typeface="Aharoni"/>
              </a:rPr>
              <a:t>Pigneur</a:t>
            </a:r>
            <a:endParaRPr lang="da-DK" sz="3800" dirty="0">
              <a:solidFill>
                <a:srgbClr val="9BBB59"/>
              </a:solidFill>
            </a:endParaRPr>
          </a:p>
        </p:txBody>
      </p:sp>
      <p:sp>
        <p:nvSpPr>
          <p:cNvPr id="14" name="Tekstboks 10"/>
          <p:cNvSpPr txBox="1"/>
          <p:nvPr/>
        </p:nvSpPr>
        <p:spPr>
          <a:xfrm>
            <a:off x="1237020" y="5085015"/>
            <a:ext cx="7299629" cy="827602"/>
          </a:xfrm>
          <a:prstGeom prst="rect">
            <a:avLst/>
          </a:prstGeom>
          <a:noFill/>
          <a:ln>
            <a:noFill/>
          </a:ln>
        </p:spPr>
        <p:txBody>
          <a:bodyPr wrap="square" lIns="57598" tIns="28799" rIns="57598" bIns="28799" rtlCol="0">
            <a:spAutoFit/>
          </a:bodyPr>
          <a:lstStyle/>
          <a:p>
            <a:r>
              <a:rPr lang="da-DK" sz="2500" dirty="0" err="1">
                <a:solidFill>
                  <a:srgbClr val="7F7F7F"/>
                </a:solidFill>
                <a:latin typeface="Aharoni"/>
                <a:ea typeface="Aharoni"/>
                <a:cs typeface="Aharoni"/>
              </a:rPr>
              <a:t>PhD</a:t>
            </a:r>
            <a:r>
              <a:rPr lang="da-DK" sz="2500" dirty="0">
                <a:solidFill>
                  <a:srgbClr val="7F7F7F"/>
                </a:solidFill>
                <a:latin typeface="Aharoni"/>
                <a:ea typeface="Aharoni"/>
                <a:cs typeface="Aharoni"/>
              </a:rPr>
              <a:t> in Information Systems</a:t>
            </a:r>
          </a:p>
          <a:p>
            <a:r>
              <a:rPr lang="da-DK" sz="2500" dirty="0">
                <a:solidFill>
                  <a:srgbClr val="7F7F7F"/>
                </a:solidFill>
                <a:latin typeface="Aharoni"/>
                <a:ea typeface="Aharoni"/>
                <a:cs typeface="Aharoni"/>
              </a:rPr>
              <a:t>Professor of Management Information Systems</a:t>
            </a:r>
          </a:p>
        </p:txBody>
      </p:sp>
      <p:sp>
        <p:nvSpPr>
          <p:cNvPr id="2" name="Tekstboks 9">
            <a:extLst>
              <a:ext uri="{FF2B5EF4-FFF2-40B4-BE49-F238E27FC236}">
                <a16:creationId xmlns:a16="http://schemas.microsoft.com/office/drawing/2014/main" id="{8E6B3085-9A26-93ED-0D75-0B943BEC72C8}"/>
              </a:ext>
            </a:extLst>
          </p:cNvPr>
          <p:cNvSpPr txBox="1"/>
          <p:nvPr/>
        </p:nvSpPr>
        <p:spPr>
          <a:xfrm>
            <a:off x="1233564" y="3209112"/>
            <a:ext cx="9325579" cy="642936"/>
          </a:xfrm>
          <a:prstGeom prst="rect">
            <a:avLst/>
          </a:prstGeom>
          <a:noFill/>
          <a:ln>
            <a:noFill/>
          </a:ln>
        </p:spPr>
        <p:txBody>
          <a:bodyPr wrap="square" lIns="57598" tIns="28799" rIns="57598" bIns="28799" rtlCol="0">
            <a:spAutoFit/>
          </a:bodyPr>
          <a:lstStyle/>
          <a:p>
            <a:pPr lvl="0"/>
            <a:r>
              <a:rPr lang="da-DK" sz="3800" dirty="0">
                <a:solidFill>
                  <a:srgbClr val="9BBB59"/>
                </a:solidFill>
                <a:latin typeface="Aharoni"/>
                <a:ea typeface="Aharoni"/>
                <a:cs typeface="Aharoni"/>
              </a:rPr>
              <a:t>Dr. </a:t>
            </a:r>
            <a:r>
              <a:rPr lang="da-DK" sz="3800" dirty="0">
                <a:solidFill>
                  <a:srgbClr val="9BBB59"/>
                </a:solidFill>
                <a:latin typeface="Aharoni"/>
                <a:cs typeface="Aharoni"/>
              </a:rPr>
              <a:t>Raymond L. </a:t>
            </a:r>
            <a:r>
              <a:rPr lang="da-DK" sz="3800" dirty="0" err="1">
                <a:solidFill>
                  <a:srgbClr val="9BBB59"/>
                </a:solidFill>
                <a:latin typeface="Aharoni"/>
                <a:cs typeface="Aharoni"/>
              </a:rPr>
              <a:t>Paquin</a:t>
            </a:r>
            <a:endParaRPr lang="da-DK" sz="3800" dirty="0">
              <a:solidFill>
                <a:srgbClr val="9BBB59"/>
              </a:solidFill>
            </a:endParaRPr>
          </a:p>
        </p:txBody>
      </p:sp>
      <p:sp>
        <p:nvSpPr>
          <p:cNvPr id="4" name="Tekstboks 10">
            <a:extLst>
              <a:ext uri="{FF2B5EF4-FFF2-40B4-BE49-F238E27FC236}">
                <a16:creationId xmlns:a16="http://schemas.microsoft.com/office/drawing/2014/main" id="{21C9AF2F-CAB2-EECA-B457-4114201B0298}"/>
              </a:ext>
            </a:extLst>
          </p:cNvPr>
          <p:cNvSpPr txBox="1"/>
          <p:nvPr/>
        </p:nvSpPr>
        <p:spPr>
          <a:xfrm>
            <a:off x="1290439" y="3739872"/>
            <a:ext cx="10918371" cy="827602"/>
          </a:xfrm>
          <a:prstGeom prst="rect">
            <a:avLst/>
          </a:prstGeom>
          <a:noFill/>
          <a:ln>
            <a:noFill/>
          </a:ln>
        </p:spPr>
        <p:txBody>
          <a:bodyPr wrap="square" lIns="57598" tIns="28799" rIns="57598" bIns="28799" rtlCol="0">
            <a:spAutoFit/>
          </a:bodyPr>
          <a:lstStyle/>
          <a:p>
            <a:r>
              <a:rPr lang="da-DK" sz="2500" dirty="0">
                <a:solidFill>
                  <a:srgbClr val="7F7F7F"/>
                </a:solidFill>
                <a:latin typeface="Aharoni"/>
                <a:ea typeface="Aharoni"/>
                <a:cs typeface="Aharoni"/>
              </a:rPr>
              <a:t>DBA from Boston University School of Management</a:t>
            </a:r>
          </a:p>
          <a:p>
            <a:r>
              <a:rPr lang="da-DK" sz="2500" dirty="0">
                <a:solidFill>
                  <a:srgbClr val="7F7F7F"/>
                </a:solidFill>
                <a:latin typeface="Aharoni"/>
                <a:ea typeface="Aharoni"/>
                <a:cs typeface="Aharoni"/>
              </a:rPr>
              <a:t>Professor of Management and </a:t>
            </a:r>
            <a:r>
              <a:rPr lang="da-DK" sz="2500" dirty="0" err="1">
                <a:solidFill>
                  <a:srgbClr val="7F7F7F"/>
                </a:solidFill>
                <a:latin typeface="Aharoni"/>
                <a:ea typeface="Aharoni"/>
                <a:cs typeface="Aharoni"/>
              </a:rPr>
              <a:t>Sustainability</a:t>
            </a:r>
            <a:endParaRPr lang="da-DK" sz="2500" dirty="0">
              <a:solidFill>
                <a:srgbClr val="7F7F7F"/>
              </a:solidFill>
              <a:latin typeface="Aharoni"/>
              <a:cs typeface="Aharoni"/>
            </a:endParaRPr>
          </a:p>
        </p:txBody>
      </p:sp>
    </p:spTree>
    <p:extLst>
      <p:ext uri="{BB962C8B-B14F-4D97-AF65-F5344CB8AC3E}">
        <p14:creationId xmlns:p14="http://schemas.microsoft.com/office/powerpoint/2010/main" val="416823639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e 15"/>
          <p:cNvGrpSpPr/>
          <p:nvPr/>
        </p:nvGrpSpPr>
        <p:grpSpPr>
          <a:xfrm>
            <a:off x="231620" y="1686090"/>
            <a:ext cx="7260188" cy="4305300"/>
            <a:chOff x="165140" y="1541633"/>
            <a:chExt cx="6757280" cy="3147324"/>
          </a:xfrm>
        </p:grpSpPr>
        <p:grpSp>
          <p:nvGrpSpPr>
            <p:cNvPr id="10" name="Gruppe 9"/>
            <p:cNvGrpSpPr/>
            <p:nvPr/>
          </p:nvGrpSpPr>
          <p:grpSpPr>
            <a:xfrm>
              <a:off x="165140" y="1541633"/>
              <a:ext cx="6757280" cy="2130254"/>
              <a:chOff x="728662" y="1541633"/>
              <a:chExt cx="6757280" cy="2130254"/>
            </a:xfrm>
          </p:grpSpPr>
          <p:sp>
            <p:nvSpPr>
              <p:cNvPr id="5" name="Rektangel 4"/>
              <p:cNvSpPr/>
              <p:nvPr/>
            </p:nvSpPr>
            <p:spPr>
              <a:xfrm>
                <a:off x="728662" y="1543050"/>
                <a:ext cx="1328738" cy="2128837"/>
              </a:xfrm>
              <a:prstGeom prst="rect">
                <a:avLst/>
              </a:prstGeom>
              <a:solidFill>
                <a:srgbClr val="3E7F9F"/>
              </a:solidFill>
              <a:ln>
                <a:solidFill>
                  <a:srgbClr val="3E7F9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Key partners</a:t>
                </a:r>
              </a:p>
            </p:txBody>
          </p:sp>
          <p:sp>
            <p:nvSpPr>
              <p:cNvPr id="6" name="Rektangel 5"/>
              <p:cNvSpPr/>
              <p:nvPr/>
            </p:nvSpPr>
            <p:spPr>
              <a:xfrm>
                <a:off x="2085429" y="1543050"/>
                <a:ext cx="1328738" cy="1011844"/>
              </a:xfrm>
              <a:prstGeom prst="rect">
                <a:avLst/>
              </a:prstGeom>
              <a:solidFill>
                <a:srgbClr val="3E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Key </a:t>
                </a:r>
                <a:r>
                  <a:rPr lang="da-DK" sz="1600" dirty="0" err="1"/>
                  <a:t>activities</a:t>
                </a:r>
                <a:endParaRPr lang="da-DK" sz="1600" dirty="0"/>
              </a:p>
            </p:txBody>
          </p:sp>
          <p:sp>
            <p:nvSpPr>
              <p:cNvPr id="7" name="Rektangel 6"/>
              <p:cNvSpPr/>
              <p:nvPr/>
            </p:nvSpPr>
            <p:spPr>
              <a:xfrm>
                <a:off x="3437989" y="1542401"/>
                <a:ext cx="1328738" cy="2128837"/>
              </a:xfrm>
              <a:prstGeom prst="rect">
                <a:avLst/>
              </a:prstGeom>
              <a:solidFill>
                <a:srgbClr val="3E7F9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Value proposition</a:t>
                </a:r>
              </a:p>
            </p:txBody>
          </p:sp>
          <p:sp>
            <p:nvSpPr>
              <p:cNvPr id="9" name="Rektangel 8"/>
              <p:cNvSpPr/>
              <p:nvPr/>
            </p:nvSpPr>
            <p:spPr>
              <a:xfrm>
                <a:off x="6157204" y="1541633"/>
                <a:ext cx="1328738" cy="2128837"/>
              </a:xfrm>
              <a:prstGeom prst="rect">
                <a:avLst/>
              </a:prstGeom>
              <a:solidFill>
                <a:srgbClr val="3E7F9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Customer segments</a:t>
                </a:r>
              </a:p>
            </p:txBody>
          </p:sp>
        </p:grpSp>
        <p:sp>
          <p:nvSpPr>
            <p:cNvPr id="11" name="Rektangel 10"/>
            <p:cNvSpPr/>
            <p:nvPr/>
          </p:nvSpPr>
          <p:spPr>
            <a:xfrm>
              <a:off x="165140" y="3715634"/>
              <a:ext cx="3311708" cy="973323"/>
            </a:xfrm>
            <a:prstGeom prst="rect">
              <a:avLst/>
            </a:prstGeom>
            <a:solidFill>
              <a:srgbClr val="3E7F9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lIns="90000" rIns="36000" rtlCol="0" anchor="t" anchorCtr="0"/>
            <a:lstStyle/>
            <a:p>
              <a:pPr algn="ctr"/>
              <a:r>
                <a:rPr lang="da-DK" sz="1600" dirty="0" err="1"/>
                <a:t>Cost</a:t>
              </a:r>
              <a:r>
                <a:rPr lang="da-DK" sz="1600" dirty="0"/>
                <a:t> </a:t>
              </a:r>
              <a:r>
                <a:rPr lang="da-DK" sz="1600" dirty="0" err="1"/>
                <a:t>structure</a:t>
              </a:r>
              <a:endParaRPr lang="da-DK" sz="1600" dirty="0"/>
            </a:p>
          </p:txBody>
        </p:sp>
        <p:sp>
          <p:nvSpPr>
            <p:cNvPr id="12" name="Rektangel 11"/>
            <p:cNvSpPr/>
            <p:nvPr/>
          </p:nvSpPr>
          <p:spPr>
            <a:xfrm>
              <a:off x="3519374" y="3715633"/>
              <a:ext cx="3403045" cy="973323"/>
            </a:xfrm>
            <a:prstGeom prst="rect">
              <a:avLst/>
            </a:prstGeom>
            <a:solidFill>
              <a:srgbClr val="3E7F9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err="1"/>
                <a:t>Revenue</a:t>
              </a:r>
              <a:r>
                <a:rPr lang="da-DK" sz="1600" dirty="0"/>
                <a:t> </a:t>
              </a:r>
              <a:r>
                <a:rPr lang="da-DK" sz="1600" dirty="0" err="1"/>
                <a:t>streams</a:t>
              </a:r>
              <a:endParaRPr lang="da-DK" sz="1600" dirty="0"/>
            </a:p>
          </p:txBody>
        </p:sp>
        <p:sp>
          <p:nvSpPr>
            <p:cNvPr id="13" name="Rektangel 12"/>
            <p:cNvSpPr/>
            <p:nvPr/>
          </p:nvSpPr>
          <p:spPr>
            <a:xfrm>
              <a:off x="1524500" y="2598641"/>
              <a:ext cx="1318850" cy="1074283"/>
            </a:xfrm>
            <a:prstGeom prst="rect">
              <a:avLst/>
            </a:prstGeom>
            <a:solidFill>
              <a:srgbClr val="3E7F9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Key </a:t>
              </a:r>
              <a:r>
                <a:rPr lang="da-DK" sz="1600" dirty="0" err="1"/>
                <a:t>resources</a:t>
              </a:r>
              <a:endParaRPr lang="da-DK" sz="1600" dirty="0"/>
            </a:p>
          </p:txBody>
        </p:sp>
        <p:sp>
          <p:nvSpPr>
            <p:cNvPr id="14" name="Rektangel 13"/>
            <p:cNvSpPr/>
            <p:nvPr/>
          </p:nvSpPr>
          <p:spPr>
            <a:xfrm>
              <a:off x="4246684" y="2661116"/>
              <a:ext cx="1318850" cy="1011844"/>
            </a:xfrm>
            <a:prstGeom prst="rect">
              <a:avLst/>
            </a:prstGeom>
            <a:solidFill>
              <a:srgbClr val="3E7F9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Channels</a:t>
              </a:r>
            </a:p>
          </p:txBody>
        </p:sp>
        <p:sp>
          <p:nvSpPr>
            <p:cNvPr id="15" name="Rektangel 14"/>
            <p:cNvSpPr/>
            <p:nvPr/>
          </p:nvSpPr>
          <p:spPr>
            <a:xfrm>
              <a:off x="4236568" y="1542552"/>
              <a:ext cx="1328738" cy="1075892"/>
            </a:xfrm>
            <a:prstGeom prst="rect">
              <a:avLst/>
            </a:prstGeom>
            <a:solidFill>
              <a:srgbClr val="3E7F9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a-DK" sz="1600" dirty="0"/>
                <a:t>Customer </a:t>
              </a:r>
              <a:r>
                <a:rPr lang="da-DK" sz="1600" dirty="0" err="1"/>
                <a:t>relationships</a:t>
              </a:r>
              <a:endParaRPr lang="da-DK" sz="1600" dirty="0"/>
            </a:p>
          </p:txBody>
        </p:sp>
      </p:grpSp>
      <p:sp>
        <p:nvSpPr>
          <p:cNvPr id="18" name="Rektangel 17">
            <a:extLst>
              <a:ext uri="{FF2B5EF4-FFF2-40B4-BE49-F238E27FC236}">
                <a16:creationId xmlns:a16="http://schemas.microsoft.com/office/drawing/2014/main" id="{27ED18BB-D96A-4B42-A77E-B8D673EBCFAA}"/>
              </a:ext>
            </a:extLst>
          </p:cNvPr>
          <p:cNvSpPr/>
          <p:nvPr/>
        </p:nvSpPr>
        <p:spPr>
          <a:xfrm>
            <a:off x="7491808" y="668338"/>
            <a:ext cx="4820395" cy="3970621"/>
          </a:xfrm>
          <a:prstGeom prst="rect">
            <a:avLst/>
          </a:prstGeom>
        </p:spPr>
        <p:txBody>
          <a:bodyPr wrap="square" lIns="122222" tIns="61110" rIns="122222" bIns="61110">
            <a:spAutoFit/>
          </a:bodyPr>
          <a:lstStyle/>
          <a:p>
            <a:r>
              <a:rPr lang="da-DK" sz="4000" b="1" dirty="0">
                <a:solidFill>
                  <a:schemeClr val="tx1">
                    <a:lumMod val="85000"/>
                    <a:lumOff val="15000"/>
                  </a:schemeClr>
                </a:solidFill>
                <a:latin typeface="Arial" pitchFamily="34" charset="0"/>
                <a:cs typeface="Arial" pitchFamily="34" charset="0"/>
              </a:rPr>
              <a:t>The </a:t>
            </a:r>
            <a:r>
              <a:rPr lang="da-DK" sz="4000" b="1" dirty="0" err="1">
                <a:solidFill>
                  <a:schemeClr val="tx1">
                    <a:lumMod val="85000"/>
                    <a:lumOff val="15000"/>
                  </a:schemeClr>
                </a:solidFill>
                <a:latin typeface="Arial" pitchFamily="34" charset="0"/>
                <a:cs typeface="Arial" pitchFamily="34" charset="0"/>
              </a:rPr>
              <a:t>triple</a:t>
            </a:r>
            <a:r>
              <a:rPr lang="da-DK" sz="4000" b="1" dirty="0">
                <a:solidFill>
                  <a:schemeClr val="tx1">
                    <a:lumMod val="85000"/>
                    <a:lumOff val="15000"/>
                  </a:schemeClr>
                </a:solidFill>
                <a:latin typeface="Arial" pitchFamily="34" charset="0"/>
                <a:cs typeface="Arial" pitchFamily="34" charset="0"/>
              </a:rPr>
              <a:t> </a:t>
            </a:r>
            <a:r>
              <a:rPr lang="da-DK" sz="4000" b="1" dirty="0" err="1">
                <a:solidFill>
                  <a:schemeClr val="tx1">
                    <a:lumMod val="85000"/>
                    <a:lumOff val="15000"/>
                  </a:schemeClr>
                </a:solidFill>
                <a:latin typeface="Arial" pitchFamily="34" charset="0"/>
                <a:cs typeface="Arial" pitchFamily="34" charset="0"/>
              </a:rPr>
              <a:t>layer</a:t>
            </a:r>
            <a:endParaRPr lang="da-DK" sz="4000" b="1" dirty="0">
              <a:solidFill>
                <a:schemeClr val="tx1">
                  <a:lumMod val="85000"/>
                  <a:lumOff val="15000"/>
                </a:schemeClr>
              </a:solidFill>
              <a:latin typeface="Arial" pitchFamily="34" charset="0"/>
              <a:cs typeface="Arial" pitchFamily="34" charset="0"/>
            </a:endParaRPr>
          </a:p>
          <a:p>
            <a:pPr>
              <a:spcBef>
                <a:spcPts val="1200"/>
              </a:spcBef>
              <a:buFont typeface="Arial" pitchFamily="34" charset="0"/>
              <a:buChar char="•"/>
            </a:pPr>
            <a:r>
              <a:rPr lang="da-DK" sz="3200" dirty="0" err="1">
                <a:solidFill>
                  <a:schemeClr val="tx1">
                    <a:lumMod val="85000"/>
                    <a:lumOff val="15000"/>
                  </a:schemeClr>
                </a:solidFill>
                <a:latin typeface="Arial" pitchFamily="34" charset="0"/>
                <a:cs typeface="Arial" pitchFamily="34" charset="0"/>
              </a:rPr>
              <a:t>Published</a:t>
            </a:r>
            <a:r>
              <a:rPr lang="da-DK" sz="3200" dirty="0">
                <a:solidFill>
                  <a:schemeClr val="tx1">
                    <a:lumMod val="85000"/>
                    <a:lumOff val="15000"/>
                  </a:schemeClr>
                </a:solidFill>
                <a:latin typeface="Arial" pitchFamily="34" charset="0"/>
                <a:cs typeface="Arial" pitchFamily="34" charset="0"/>
              </a:rPr>
              <a:t> 2015</a:t>
            </a:r>
          </a:p>
          <a:p>
            <a:pPr lvl="1">
              <a:spcBef>
                <a:spcPts val="1200"/>
              </a:spcBef>
              <a:buFont typeface="Arial" pitchFamily="34" charset="0"/>
              <a:buChar char="•"/>
            </a:pPr>
            <a:r>
              <a:rPr lang="da-DK" sz="3200" dirty="0" err="1">
                <a:solidFill>
                  <a:schemeClr val="tx1">
                    <a:lumMod val="85000"/>
                    <a:lumOff val="15000"/>
                  </a:schemeClr>
                </a:solidFill>
                <a:latin typeface="Arial" pitchFamily="34" charset="0"/>
                <a:cs typeface="Arial" pitchFamily="34" charset="0"/>
              </a:rPr>
              <a:t>Sustainable</a:t>
            </a:r>
            <a:r>
              <a:rPr lang="da-DK" sz="3200" dirty="0">
                <a:solidFill>
                  <a:schemeClr val="tx1">
                    <a:lumMod val="85000"/>
                    <a:lumOff val="15000"/>
                  </a:schemeClr>
                </a:solidFill>
                <a:latin typeface="Arial" pitchFamily="34" charset="0"/>
                <a:cs typeface="Arial" pitchFamily="34" charset="0"/>
              </a:rPr>
              <a:t> Model</a:t>
            </a:r>
          </a:p>
          <a:p>
            <a:pPr lvl="2">
              <a:spcBef>
                <a:spcPts val="1200"/>
              </a:spcBef>
              <a:buFont typeface="Arial" pitchFamily="34" charset="0"/>
              <a:buChar char="•"/>
            </a:pPr>
            <a:r>
              <a:rPr lang="da-DK" sz="3200" dirty="0" err="1">
                <a:solidFill>
                  <a:schemeClr val="tx1">
                    <a:lumMod val="85000"/>
                    <a:lumOff val="15000"/>
                  </a:schemeClr>
                </a:solidFill>
                <a:latin typeface="Arial" pitchFamily="34" charset="0"/>
                <a:cs typeface="Arial" pitchFamily="34" charset="0"/>
              </a:rPr>
              <a:t>Economics</a:t>
            </a:r>
            <a:endParaRPr lang="da-DK" sz="3200" dirty="0">
              <a:solidFill>
                <a:schemeClr val="tx1">
                  <a:lumMod val="85000"/>
                  <a:lumOff val="15000"/>
                </a:schemeClr>
              </a:solidFill>
              <a:latin typeface="Arial" pitchFamily="34" charset="0"/>
              <a:cs typeface="Arial" pitchFamily="34" charset="0"/>
            </a:endParaRPr>
          </a:p>
          <a:p>
            <a:pPr lvl="2">
              <a:spcBef>
                <a:spcPts val="1200"/>
              </a:spcBef>
              <a:buFont typeface="Arial" pitchFamily="34" charset="0"/>
              <a:buChar char="•"/>
            </a:pPr>
            <a:r>
              <a:rPr lang="da-DK" sz="3200" dirty="0" err="1">
                <a:solidFill>
                  <a:schemeClr val="tx1">
                    <a:lumMod val="85000"/>
                    <a:lumOff val="15000"/>
                  </a:schemeClr>
                </a:solidFill>
                <a:latin typeface="Arial" pitchFamily="34" charset="0"/>
                <a:cs typeface="Arial" pitchFamily="34" charset="0"/>
              </a:rPr>
              <a:t>Environmental</a:t>
            </a:r>
            <a:endParaRPr lang="da-DK" sz="3200" dirty="0">
              <a:solidFill>
                <a:schemeClr val="tx1">
                  <a:lumMod val="85000"/>
                  <a:lumOff val="15000"/>
                </a:schemeClr>
              </a:solidFill>
              <a:latin typeface="Arial" pitchFamily="34" charset="0"/>
              <a:cs typeface="Arial" pitchFamily="34" charset="0"/>
            </a:endParaRPr>
          </a:p>
          <a:p>
            <a:pPr lvl="2">
              <a:spcBef>
                <a:spcPts val="1200"/>
              </a:spcBef>
              <a:buFont typeface="Arial" pitchFamily="34" charset="0"/>
              <a:buChar char="•"/>
            </a:pPr>
            <a:r>
              <a:rPr lang="da-DK" sz="3200" dirty="0">
                <a:solidFill>
                  <a:schemeClr val="tx1">
                    <a:lumMod val="85000"/>
                    <a:lumOff val="15000"/>
                  </a:schemeClr>
                </a:solidFill>
                <a:latin typeface="Arial" pitchFamily="34" charset="0"/>
                <a:cs typeface="Arial" pitchFamily="34" charset="0"/>
              </a:rPr>
              <a:t>Social</a:t>
            </a:r>
          </a:p>
        </p:txBody>
      </p:sp>
      <p:sp>
        <p:nvSpPr>
          <p:cNvPr id="17" name="Rektangel 16">
            <a:extLst>
              <a:ext uri="{FF2B5EF4-FFF2-40B4-BE49-F238E27FC236}">
                <a16:creationId xmlns:a16="http://schemas.microsoft.com/office/drawing/2014/main" id="{E2687B44-8A3E-4335-B732-C38E5B09C112}"/>
              </a:ext>
            </a:extLst>
          </p:cNvPr>
          <p:cNvSpPr/>
          <p:nvPr/>
        </p:nvSpPr>
        <p:spPr>
          <a:xfrm>
            <a:off x="889890" y="714010"/>
            <a:ext cx="1845377" cy="800219"/>
          </a:xfrm>
          <a:prstGeom prst="rect">
            <a:avLst/>
          </a:prstGeom>
        </p:spPr>
        <p:txBody>
          <a:bodyPr wrap="none">
            <a:spAutoFit/>
          </a:bodyPr>
          <a:lstStyle/>
          <a:p>
            <a:r>
              <a:rPr lang="da-DK" dirty="0" err="1">
                <a:latin typeface="Arial" panose="020B0604020202020204" pitchFamily="34" charset="0"/>
                <a:cs typeface="Arial" panose="020B0604020202020204" pitchFamily="34" charset="0"/>
              </a:rPr>
              <a:t>Left</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canvas</a:t>
            </a:r>
            <a:endParaRPr lang="da-DK" dirty="0">
              <a:latin typeface="Arial" panose="020B0604020202020204" pitchFamily="34" charset="0"/>
              <a:cs typeface="Arial" panose="020B0604020202020204" pitchFamily="34" charset="0"/>
            </a:endParaRPr>
          </a:p>
          <a:p>
            <a:r>
              <a:rPr lang="da-DK" sz="2800" b="1" dirty="0" err="1">
                <a:latin typeface="Arial" panose="020B0604020202020204" pitchFamily="34" charset="0"/>
                <a:cs typeface="Arial" panose="020B0604020202020204" pitchFamily="34" charset="0"/>
              </a:rPr>
              <a:t>efficiency</a:t>
            </a:r>
            <a:endParaRPr lang="da-DK" sz="2800" b="1" dirty="0">
              <a:latin typeface="Arial" panose="020B0604020202020204" pitchFamily="34" charset="0"/>
              <a:cs typeface="Arial" panose="020B0604020202020204" pitchFamily="34" charset="0"/>
            </a:endParaRPr>
          </a:p>
        </p:txBody>
      </p:sp>
      <p:sp>
        <p:nvSpPr>
          <p:cNvPr id="19" name="Rektangel 18">
            <a:extLst>
              <a:ext uri="{FF2B5EF4-FFF2-40B4-BE49-F238E27FC236}">
                <a16:creationId xmlns:a16="http://schemas.microsoft.com/office/drawing/2014/main" id="{C0720C41-DC22-4099-B797-87268EBB5955}"/>
              </a:ext>
            </a:extLst>
          </p:cNvPr>
          <p:cNvSpPr/>
          <p:nvPr/>
        </p:nvSpPr>
        <p:spPr>
          <a:xfrm>
            <a:off x="5007021" y="736326"/>
            <a:ext cx="1646605" cy="800219"/>
          </a:xfrm>
          <a:prstGeom prst="rect">
            <a:avLst/>
          </a:prstGeom>
        </p:spPr>
        <p:txBody>
          <a:bodyPr wrap="none">
            <a:spAutoFit/>
          </a:bodyPr>
          <a:lstStyle/>
          <a:p>
            <a:r>
              <a:rPr lang="da-DK" dirty="0">
                <a:latin typeface="Arial" panose="020B0604020202020204" pitchFamily="34" charset="0"/>
                <a:cs typeface="Arial" panose="020B0604020202020204" pitchFamily="34" charset="0"/>
              </a:rPr>
              <a:t>Right </a:t>
            </a:r>
            <a:r>
              <a:rPr lang="da-DK" dirty="0" err="1">
                <a:latin typeface="Arial" panose="020B0604020202020204" pitchFamily="34" charset="0"/>
                <a:cs typeface="Arial" panose="020B0604020202020204" pitchFamily="34" charset="0"/>
              </a:rPr>
              <a:t>canvas</a:t>
            </a:r>
            <a:r>
              <a:rPr lang="da-DK" dirty="0">
                <a:latin typeface="Arial" panose="020B0604020202020204" pitchFamily="34" charset="0"/>
                <a:cs typeface="Arial" panose="020B0604020202020204" pitchFamily="34" charset="0"/>
              </a:rPr>
              <a:t>  </a:t>
            </a:r>
          </a:p>
          <a:p>
            <a:r>
              <a:rPr lang="da-DK" sz="2800" b="1" dirty="0" err="1">
                <a:latin typeface="Arial" panose="020B0604020202020204" pitchFamily="34" charset="0"/>
                <a:cs typeface="Arial" panose="020B0604020202020204" pitchFamily="34" charset="0"/>
              </a:rPr>
              <a:t>value</a:t>
            </a:r>
            <a:endParaRPr lang="da-DK" sz="2800" b="1" dirty="0">
              <a:latin typeface="Arial" panose="020B0604020202020204" pitchFamily="34" charset="0"/>
              <a:cs typeface="Arial" panose="020B0604020202020204" pitchFamily="34" charset="0"/>
            </a:endParaRPr>
          </a:p>
        </p:txBody>
      </p:sp>
      <p:sp>
        <p:nvSpPr>
          <p:cNvPr id="2" name="Rektangel 1">
            <a:extLst>
              <a:ext uri="{FF2B5EF4-FFF2-40B4-BE49-F238E27FC236}">
                <a16:creationId xmlns:a16="http://schemas.microsoft.com/office/drawing/2014/main" id="{F71D9447-EC20-FE24-2E73-201B79160C30}"/>
              </a:ext>
            </a:extLst>
          </p:cNvPr>
          <p:cNvSpPr/>
          <p:nvPr/>
        </p:nvSpPr>
        <p:spPr>
          <a:xfrm>
            <a:off x="360727" y="2298583"/>
            <a:ext cx="1166069" cy="803450"/>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Supplies</a:t>
            </a:r>
            <a:r>
              <a:rPr lang="da-DK" sz="1600" dirty="0"/>
              <a:t> and outsourcing</a:t>
            </a:r>
          </a:p>
        </p:txBody>
      </p:sp>
      <p:sp>
        <p:nvSpPr>
          <p:cNvPr id="3" name="Rektangel 2">
            <a:extLst>
              <a:ext uri="{FF2B5EF4-FFF2-40B4-BE49-F238E27FC236}">
                <a16:creationId xmlns:a16="http://schemas.microsoft.com/office/drawing/2014/main" id="{D0B8DF56-19BD-CE3F-5EA4-9F65CBDB0AEB}"/>
              </a:ext>
            </a:extLst>
          </p:cNvPr>
          <p:cNvSpPr/>
          <p:nvPr/>
        </p:nvSpPr>
        <p:spPr>
          <a:xfrm>
            <a:off x="1801512" y="2148980"/>
            <a:ext cx="1166069" cy="384495"/>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Production</a:t>
            </a:r>
            <a:endParaRPr lang="da-DK" sz="1600" dirty="0"/>
          </a:p>
        </p:txBody>
      </p:sp>
      <p:sp>
        <p:nvSpPr>
          <p:cNvPr id="4" name="Rektangel 3">
            <a:extLst>
              <a:ext uri="{FF2B5EF4-FFF2-40B4-BE49-F238E27FC236}">
                <a16:creationId xmlns:a16="http://schemas.microsoft.com/office/drawing/2014/main" id="{D7599A83-9108-5F27-EFF4-8B5406C26A72}"/>
              </a:ext>
            </a:extLst>
          </p:cNvPr>
          <p:cNvSpPr/>
          <p:nvPr/>
        </p:nvSpPr>
        <p:spPr>
          <a:xfrm>
            <a:off x="1801512" y="3524053"/>
            <a:ext cx="1166069" cy="314688"/>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Materials</a:t>
            </a:r>
          </a:p>
        </p:txBody>
      </p:sp>
      <p:sp>
        <p:nvSpPr>
          <p:cNvPr id="8" name="Rektangel 7">
            <a:extLst>
              <a:ext uri="{FF2B5EF4-FFF2-40B4-BE49-F238E27FC236}">
                <a16:creationId xmlns:a16="http://schemas.microsoft.com/office/drawing/2014/main" id="{4CB43A3A-519A-9F25-2E8D-9448EFCDC1CE}"/>
              </a:ext>
            </a:extLst>
          </p:cNvPr>
          <p:cNvSpPr/>
          <p:nvPr/>
        </p:nvSpPr>
        <p:spPr>
          <a:xfrm>
            <a:off x="3264986" y="2421903"/>
            <a:ext cx="1166069" cy="472299"/>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Functional</a:t>
            </a:r>
            <a:r>
              <a:rPr lang="da-DK" sz="1600" dirty="0"/>
              <a:t> </a:t>
            </a:r>
            <a:r>
              <a:rPr lang="da-DK" sz="1600" dirty="0" err="1"/>
              <a:t>value</a:t>
            </a:r>
            <a:endParaRPr lang="da-DK" sz="1600" dirty="0"/>
          </a:p>
        </p:txBody>
      </p:sp>
      <p:sp>
        <p:nvSpPr>
          <p:cNvPr id="20" name="Rektangel 19">
            <a:extLst>
              <a:ext uri="{FF2B5EF4-FFF2-40B4-BE49-F238E27FC236}">
                <a16:creationId xmlns:a16="http://schemas.microsoft.com/office/drawing/2014/main" id="{AFDEEB75-33EE-67D0-EEA4-C32B8243841D}"/>
              </a:ext>
            </a:extLst>
          </p:cNvPr>
          <p:cNvSpPr/>
          <p:nvPr/>
        </p:nvSpPr>
        <p:spPr>
          <a:xfrm>
            <a:off x="4705771" y="2273417"/>
            <a:ext cx="1166069" cy="338356"/>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End-of-</a:t>
            </a:r>
            <a:r>
              <a:rPr lang="da-DK" sz="1600" dirty="0" err="1"/>
              <a:t>life</a:t>
            </a:r>
            <a:endParaRPr lang="da-DK" sz="1600" dirty="0"/>
          </a:p>
        </p:txBody>
      </p:sp>
      <p:sp>
        <p:nvSpPr>
          <p:cNvPr id="21" name="Rektangel 20">
            <a:extLst>
              <a:ext uri="{FF2B5EF4-FFF2-40B4-BE49-F238E27FC236}">
                <a16:creationId xmlns:a16="http://schemas.microsoft.com/office/drawing/2014/main" id="{D177F90E-876B-5F75-4411-5A83354250A5}"/>
              </a:ext>
            </a:extLst>
          </p:cNvPr>
          <p:cNvSpPr/>
          <p:nvPr/>
        </p:nvSpPr>
        <p:spPr>
          <a:xfrm>
            <a:off x="6188381" y="2421903"/>
            <a:ext cx="1166069" cy="354853"/>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Use</a:t>
            </a:r>
            <a:r>
              <a:rPr lang="da-DK" sz="1600" dirty="0"/>
              <a:t> </a:t>
            </a:r>
            <a:r>
              <a:rPr lang="da-DK" sz="1600" dirty="0" err="1"/>
              <a:t>Phase</a:t>
            </a:r>
            <a:endParaRPr lang="da-DK" sz="1600" dirty="0"/>
          </a:p>
        </p:txBody>
      </p:sp>
      <p:sp>
        <p:nvSpPr>
          <p:cNvPr id="22" name="Rektangel 21">
            <a:extLst>
              <a:ext uri="{FF2B5EF4-FFF2-40B4-BE49-F238E27FC236}">
                <a16:creationId xmlns:a16="http://schemas.microsoft.com/office/drawing/2014/main" id="{44F53CA0-0B95-AC9C-8166-88E4144A642C}"/>
              </a:ext>
            </a:extLst>
          </p:cNvPr>
          <p:cNvSpPr/>
          <p:nvPr/>
        </p:nvSpPr>
        <p:spPr>
          <a:xfrm>
            <a:off x="4759194" y="3524053"/>
            <a:ext cx="1166069" cy="314688"/>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Distribution</a:t>
            </a:r>
          </a:p>
        </p:txBody>
      </p:sp>
      <p:sp>
        <p:nvSpPr>
          <p:cNvPr id="23" name="Rektangel 22">
            <a:extLst>
              <a:ext uri="{FF2B5EF4-FFF2-40B4-BE49-F238E27FC236}">
                <a16:creationId xmlns:a16="http://schemas.microsoft.com/office/drawing/2014/main" id="{3C4F98E2-C3EC-9280-5840-EDA41EECD1C4}"/>
              </a:ext>
            </a:extLst>
          </p:cNvPr>
          <p:cNvSpPr/>
          <p:nvPr/>
        </p:nvSpPr>
        <p:spPr>
          <a:xfrm>
            <a:off x="4353886" y="5025008"/>
            <a:ext cx="2491531" cy="401537"/>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Environmental</a:t>
            </a:r>
            <a:r>
              <a:rPr lang="da-DK" sz="1600" dirty="0"/>
              <a:t> </a:t>
            </a:r>
            <a:r>
              <a:rPr lang="da-DK" sz="1600" dirty="0" err="1"/>
              <a:t>benefits</a:t>
            </a:r>
            <a:endParaRPr lang="da-DK" sz="1600" dirty="0"/>
          </a:p>
        </p:txBody>
      </p:sp>
      <p:sp>
        <p:nvSpPr>
          <p:cNvPr id="24" name="Rektangel 23">
            <a:extLst>
              <a:ext uri="{FF2B5EF4-FFF2-40B4-BE49-F238E27FC236}">
                <a16:creationId xmlns:a16="http://schemas.microsoft.com/office/drawing/2014/main" id="{C6D8332E-BC2E-6AF6-8682-288660833E33}"/>
              </a:ext>
            </a:extLst>
          </p:cNvPr>
          <p:cNvSpPr/>
          <p:nvPr/>
        </p:nvSpPr>
        <p:spPr>
          <a:xfrm>
            <a:off x="932750" y="5018236"/>
            <a:ext cx="2491531" cy="408309"/>
          </a:xfrm>
          <a:prstGeom prst="rect">
            <a:avLst/>
          </a:prstGeom>
          <a:solidFill>
            <a:srgbClr val="ABBC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Environmental</a:t>
            </a:r>
            <a:r>
              <a:rPr lang="da-DK" sz="1600" dirty="0"/>
              <a:t> </a:t>
            </a:r>
            <a:r>
              <a:rPr lang="da-DK" sz="1600" dirty="0" err="1"/>
              <a:t>Impacts</a:t>
            </a:r>
            <a:endParaRPr lang="da-DK" sz="1600" dirty="0"/>
          </a:p>
        </p:txBody>
      </p:sp>
      <p:sp>
        <p:nvSpPr>
          <p:cNvPr id="25" name="Rektangel 24">
            <a:extLst>
              <a:ext uri="{FF2B5EF4-FFF2-40B4-BE49-F238E27FC236}">
                <a16:creationId xmlns:a16="http://schemas.microsoft.com/office/drawing/2014/main" id="{CC66F635-CB25-5AB1-CD03-D41C79C12115}"/>
              </a:ext>
            </a:extLst>
          </p:cNvPr>
          <p:cNvSpPr/>
          <p:nvPr/>
        </p:nvSpPr>
        <p:spPr>
          <a:xfrm>
            <a:off x="362125" y="3281494"/>
            <a:ext cx="1166069" cy="803450"/>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Local </a:t>
            </a:r>
            <a:r>
              <a:rPr lang="da-DK" sz="1600" dirty="0" err="1"/>
              <a:t>communi-ties</a:t>
            </a:r>
            <a:endParaRPr lang="da-DK" sz="1600" dirty="0"/>
          </a:p>
        </p:txBody>
      </p:sp>
      <p:sp>
        <p:nvSpPr>
          <p:cNvPr id="26" name="Rektangel 25">
            <a:extLst>
              <a:ext uri="{FF2B5EF4-FFF2-40B4-BE49-F238E27FC236}">
                <a16:creationId xmlns:a16="http://schemas.microsoft.com/office/drawing/2014/main" id="{42C0D5B9-60CE-0D12-AF57-1BD3E80C9DFC}"/>
              </a:ext>
            </a:extLst>
          </p:cNvPr>
          <p:cNvSpPr/>
          <p:nvPr/>
        </p:nvSpPr>
        <p:spPr>
          <a:xfrm>
            <a:off x="1794521" y="2611773"/>
            <a:ext cx="1166069" cy="384495"/>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500" dirty="0" err="1"/>
              <a:t>Governance</a:t>
            </a:r>
            <a:endParaRPr lang="da-DK" sz="1500" dirty="0"/>
          </a:p>
        </p:txBody>
      </p:sp>
      <p:sp>
        <p:nvSpPr>
          <p:cNvPr id="27" name="Rektangel 26">
            <a:extLst>
              <a:ext uri="{FF2B5EF4-FFF2-40B4-BE49-F238E27FC236}">
                <a16:creationId xmlns:a16="http://schemas.microsoft.com/office/drawing/2014/main" id="{DFB56C5C-1E1B-483D-52C2-B73B8F340660}"/>
              </a:ext>
            </a:extLst>
          </p:cNvPr>
          <p:cNvSpPr/>
          <p:nvPr/>
        </p:nvSpPr>
        <p:spPr>
          <a:xfrm>
            <a:off x="1794521" y="3970068"/>
            <a:ext cx="1166069" cy="314688"/>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Employees</a:t>
            </a:r>
            <a:endParaRPr lang="da-DK" sz="1600" dirty="0"/>
          </a:p>
        </p:txBody>
      </p:sp>
      <p:sp>
        <p:nvSpPr>
          <p:cNvPr id="28" name="Rektangel 27">
            <a:extLst>
              <a:ext uri="{FF2B5EF4-FFF2-40B4-BE49-F238E27FC236}">
                <a16:creationId xmlns:a16="http://schemas.microsoft.com/office/drawing/2014/main" id="{C7EA6DD6-8681-BBEC-1E59-A5AEA739223C}"/>
              </a:ext>
            </a:extLst>
          </p:cNvPr>
          <p:cNvSpPr/>
          <p:nvPr/>
        </p:nvSpPr>
        <p:spPr>
          <a:xfrm>
            <a:off x="3266384" y="3127977"/>
            <a:ext cx="1166069" cy="472299"/>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Social </a:t>
            </a:r>
            <a:r>
              <a:rPr lang="da-DK" sz="1600" dirty="0" err="1"/>
              <a:t>value</a:t>
            </a:r>
            <a:endParaRPr lang="da-DK" sz="1600" dirty="0"/>
          </a:p>
        </p:txBody>
      </p:sp>
      <p:sp>
        <p:nvSpPr>
          <p:cNvPr id="29" name="Rektangel 28">
            <a:extLst>
              <a:ext uri="{FF2B5EF4-FFF2-40B4-BE49-F238E27FC236}">
                <a16:creationId xmlns:a16="http://schemas.microsoft.com/office/drawing/2014/main" id="{2B7B011D-F95C-E965-1DB8-C981881C6E14}"/>
              </a:ext>
            </a:extLst>
          </p:cNvPr>
          <p:cNvSpPr/>
          <p:nvPr/>
        </p:nvSpPr>
        <p:spPr>
          <a:xfrm>
            <a:off x="4707169" y="2677487"/>
            <a:ext cx="1166069" cy="441324"/>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500" dirty="0" err="1"/>
              <a:t>Societal</a:t>
            </a:r>
            <a:r>
              <a:rPr lang="da-DK" sz="1500" dirty="0"/>
              <a:t> </a:t>
            </a:r>
            <a:r>
              <a:rPr lang="da-DK" sz="1500" dirty="0" err="1"/>
              <a:t>culture</a:t>
            </a:r>
            <a:endParaRPr lang="da-DK" sz="1500" dirty="0"/>
          </a:p>
        </p:txBody>
      </p:sp>
      <p:sp>
        <p:nvSpPr>
          <p:cNvPr id="30" name="Rektangel 29">
            <a:extLst>
              <a:ext uri="{FF2B5EF4-FFF2-40B4-BE49-F238E27FC236}">
                <a16:creationId xmlns:a16="http://schemas.microsoft.com/office/drawing/2014/main" id="{8E918C56-BB22-58BA-7A12-B3BA5A3F4A42}"/>
              </a:ext>
            </a:extLst>
          </p:cNvPr>
          <p:cNvSpPr/>
          <p:nvPr/>
        </p:nvSpPr>
        <p:spPr>
          <a:xfrm>
            <a:off x="4752203" y="3928122"/>
            <a:ext cx="1166069" cy="532041"/>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err="1"/>
              <a:t>Scale</a:t>
            </a:r>
            <a:r>
              <a:rPr lang="da-DK" sz="1600" dirty="0"/>
              <a:t> of </a:t>
            </a:r>
            <a:r>
              <a:rPr lang="da-DK" sz="1600" dirty="0" err="1"/>
              <a:t>outreach</a:t>
            </a:r>
            <a:endParaRPr lang="da-DK" sz="1600" dirty="0"/>
          </a:p>
        </p:txBody>
      </p:sp>
      <p:sp>
        <p:nvSpPr>
          <p:cNvPr id="31" name="Rektangel 30">
            <a:extLst>
              <a:ext uri="{FF2B5EF4-FFF2-40B4-BE49-F238E27FC236}">
                <a16:creationId xmlns:a16="http://schemas.microsoft.com/office/drawing/2014/main" id="{81CAF682-DEFC-6463-A33A-4D2C8324D75B}"/>
              </a:ext>
            </a:extLst>
          </p:cNvPr>
          <p:cNvSpPr/>
          <p:nvPr/>
        </p:nvSpPr>
        <p:spPr>
          <a:xfrm>
            <a:off x="6189779" y="2951808"/>
            <a:ext cx="1166069" cy="354853"/>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End User</a:t>
            </a:r>
          </a:p>
        </p:txBody>
      </p:sp>
      <p:sp>
        <p:nvSpPr>
          <p:cNvPr id="32" name="Rektangel 31">
            <a:extLst>
              <a:ext uri="{FF2B5EF4-FFF2-40B4-BE49-F238E27FC236}">
                <a16:creationId xmlns:a16="http://schemas.microsoft.com/office/drawing/2014/main" id="{CD98128F-1536-2EBA-22D0-7C292646A174}"/>
              </a:ext>
            </a:extLst>
          </p:cNvPr>
          <p:cNvSpPr/>
          <p:nvPr/>
        </p:nvSpPr>
        <p:spPr>
          <a:xfrm>
            <a:off x="4355284" y="5521357"/>
            <a:ext cx="2491531" cy="401537"/>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Social </a:t>
            </a:r>
            <a:r>
              <a:rPr lang="da-DK" sz="1600" dirty="0" err="1"/>
              <a:t>benefits</a:t>
            </a:r>
            <a:endParaRPr lang="da-DK" sz="1600" dirty="0"/>
          </a:p>
        </p:txBody>
      </p:sp>
      <p:sp>
        <p:nvSpPr>
          <p:cNvPr id="33" name="Rektangel 32">
            <a:extLst>
              <a:ext uri="{FF2B5EF4-FFF2-40B4-BE49-F238E27FC236}">
                <a16:creationId xmlns:a16="http://schemas.microsoft.com/office/drawing/2014/main" id="{4CC51438-6361-6319-14F4-590D5BCD1BD9}"/>
              </a:ext>
            </a:extLst>
          </p:cNvPr>
          <p:cNvSpPr/>
          <p:nvPr/>
        </p:nvSpPr>
        <p:spPr>
          <a:xfrm>
            <a:off x="934148" y="5489418"/>
            <a:ext cx="2491531" cy="408309"/>
          </a:xfrm>
          <a:prstGeom prst="rect">
            <a:avLst/>
          </a:prstGeom>
          <a:solidFill>
            <a:srgbClr val="E28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dirty="0"/>
              <a:t>Social </a:t>
            </a:r>
            <a:r>
              <a:rPr lang="da-DK" sz="1600" dirty="0" err="1"/>
              <a:t>Impacts</a:t>
            </a:r>
            <a:endParaRPr lang="da-DK" sz="1600" dirty="0"/>
          </a:p>
        </p:txBody>
      </p:sp>
    </p:spTree>
    <p:extLst>
      <p:ext uri="{BB962C8B-B14F-4D97-AF65-F5344CB8AC3E}">
        <p14:creationId xmlns:p14="http://schemas.microsoft.com/office/powerpoint/2010/main" val="182769897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F72D984B-D3C5-F4E6-C8D9-6309F04D754B}"/>
              </a:ext>
            </a:extLst>
          </p:cNvPr>
          <p:cNvSpPr txBox="1"/>
          <p:nvPr/>
        </p:nvSpPr>
        <p:spPr>
          <a:xfrm>
            <a:off x="582304" y="545912"/>
            <a:ext cx="11027391" cy="6934975"/>
          </a:xfrm>
          <a:prstGeom prst="rect">
            <a:avLst/>
          </a:prstGeom>
          <a:noFill/>
        </p:spPr>
        <p:txBody>
          <a:bodyPr wrap="square" rtlCol="0">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course I approve.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taking the time to share.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So very nice of you.</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some suggestions that you can choose not to follow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up to you.</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The most cited article to share the triple layered business model canvas work is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tooltip="Beskyttet af Outlook: https://www.sciencedirect.com/science/article/abs/pii/S0959652616307442. Klik eller tryk for at følge linket."/>
              </a:rPr>
              <a:t>here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The representation that you created adds boxes within the economic canvas. The message conveyed is that the environment and social aspects are within the economic business model. My suggested representation would be 3 layers of canvases. Where there is an environmental, and social dimension of it's own.</a:t>
            </a:r>
          </a:p>
          <a:p>
            <a:pPr>
              <a:lnSpc>
                <a:spcPct val="107000"/>
              </a:lnSpc>
              <a:spcAft>
                <a:spcPts val="800"/>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Keep up the good work.</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Cheers from Montréal,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Alexandre Joyce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04128686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skitse, diagram, linje/række, design&#10;&#10;Automatisk genereret beskrivelse">
            <a:extLst>
              <a:ext uri="{FF2B5EF4-FFF2-40B4-BE49-F238E27FC236}">
                <a16:creationId xmlns:a16="http://schemas.microsoft.com/office/drawing/2014/main" id="{E06C5C67-3957-C388-F5BB-6EAAFF14FA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1062" y="1720559"/>
            <a:ext cx="6755187" cy="3756117"/>
          </a:xfrm>
          <a:prstGeom prst="rect">
            <a:avLst/>
          </a:prstGeom>
          <a:noFill/>
          <a:ln>
            <a:noFill/>
          </a:ln>
        </p:spPr>
      </p:pic>
    </p:spTree>
    <p:extLst>
      <p:ext uri="{BB962C8B-B14F-4D97-AF65-F5344CB8AC3E}">
        <p14:creationId xmlns:p14="http://schemas.microsoft.com/office/powerpoint/2010/main" val="1526963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520884" y="1762864"/>
            <a:ext cx="9143999" cy="2770783"/>
          </a:xfrm>
          <a:prstGeom prst="rect">
            <a:avLst/>
          </a:prstGeom>
        </p:spPr>
        <p:txBody>
          <a:bodyPr wrap="square" lIns="76988" tIns="38493" rIns="76988" bIns="38493">
            <a:spAutoFit/>
          </a:bodyPr>
          <a:lstStyle/>
          <a:p>
            <a:pPr algn="ctr"/>
            <a:r>
              <a:rPr lang="da-DK" sz="3000" b="1" dirty="0">
                <a:solidFill>
                  <a:srgbClr val="452103"/>
                </a:solidFill>
                <a:latin typeface="Arial" pitchFamily="34" charset="0"/>
                <a:cs typeface="Arial" pitchFamily="34" charset="0"/>
              </a:rPr>
              <a:t> </a:t>
            </a:r>
            <a:r>
              <a:rPr lang="da-DK" sz="3000" dirty="0">
                <a:solidFill>
                  <a:schemeClr val="tx1">
                    <a:lumMod val="85000"/>
                    <a:lumOff val="15000"/>
                  </a:schemeClr>
                </a:solidFill>
                <a:latin typeface="Arial" pitchFamily="34" charset="0"/>
                <a:cs typeface="Arial" pitchFamily="34" charset="0"/>
              </a:rPr>
              <a:t>More on the subject: </a:t>
            </a:r>
          </a:p>
          <a:p>
            <a:pPr algn="ctr"/>
            <a:endParaRPr lang="da-DK" sz="4500" dirty="0">
              <a:solidFill>
                <a:schemeClr val="tx1">
                  <a:lumMod val="85000"/>
                  <a:lumOff val="15000"/>
                </a:schemeClr>
              </a:solidFill>
              <a:latin typeface="Myriad Web Pro" pitchFamily="34" charset="0"/>
              <a:cs typeface="Aharoni" pitchFamily="2" charset="-79"/>
            </a:endParaRPr>
          </a:p>
          <a:p>
            <a:pPr algn="ctr"/>
            <a:endParaRPr lang="da-DK" sz="3000" b="1" dirty="0">
              <a:solidFill>
                <a:schemeClr val="tx1">
                  <a:lumMod val="85000"/>
                  <a:lumOff val="15000"/>
                </a:schemeClr>
              </a:solidFill>
              <a:latin typeface="Myriad Web Pro" pitchFamily="34" charset="0"/>
              <a:cs typeface="Aharoni" pitchFamily="2" charset="-79"/>
            </a:endParaRPr>
          </a:p>
          <a:p>
            <a:pPr algn="ctr"/>
            <a:endParaRPr lang="da-DK" sz="2500" b="1" dirty="0">
              <a:solidFill>
                <a:schemeClr val="tx1">
                  <a:lumMod val="85000"/>
                  <a:lumOff val="15000"/>
                </a:schemeClr>
              </a:solidFill>
              <a:latin typeface="Myriad Web Pro" pitchFamily="34" charset="0"/>
              <a:cs typeface="Aharoni" pitchFamily="2" charset="-79"/>
            </a:endParaRPr>
          </a:p>
          <a:p>
            <a:pPr algn="ctr"/>
            <a:r>
              <a:rPr lang="da-DK" sz="2800" b="1" dirty="0">
                <a:solidFill>
                  <a:schemeClr val="tx1">
                    <a:lumMod val="85000"/>
                    <a:lumOff val="15000"/>
                  </a:schemeClr>
                </a:solidFill>
                <a:latin typeface="Myriad Web Pro" pitchFamily="34" charset="0"/>
                <a:cs typeface="Aharoni" pitchFamily="2" charset="-79"/>
              </a:rPr>
              <a:t>www.</a:t>
            </a:r>
            <a:r>
              <a:rPr lang="da-DK" sz="4500" b="1" dirty="0">
                <a:solidFill>
                  <a:schemeClr val="tx1">
                    <a:lumMod val="85000"/>
                    <a:lumOff val="15000"/>
                  </a:schemeClr>
                </a:solidFill>
                <a:latin typeface="Myriad Web Pro" pitchFamily="34" charset="0"/>
                <a:cs typeface="Aharoni" pitchFamily="2" charset="-79"/>
              </a:rPr>
              <a:t>Flixabout</a:t>
            </a:r>
            <a:r>
              <a:rPr lang="da-DK" sz="3000" b="1" dirty="0">
                <a:solidFill>
                  <a:schemeClr val="tx1">
                    <a:lumMod val="85000"/>
                    <a:lumOff val="15000"/>
                  </a:schemeClr>
                </a:solidFill>
                <a:latin typeface="Myriad Web Pro" pitchFamily="34" charset="0"/>
                <a:cs typeface="Aharoni" pitchFamily="2" charset="-79"/>
              </a:rPr>
              <a:t>.com</a:t>
            </a: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253" y="2276873"/>
            <a:ext cx="5657850" cy="1571351"/>
          </a:xfrm>
          <a:prstGeom prst="rect">
            <a:avLst/>
          </a:prstGeom>
        </p:spPr>
      </p:pic>
    </p:spTree>
    <p:extLst>
      <p:ext uri="{BB962C8B-B14F-4D97-AF65-F5344CB8AC3E}">
        <p14:creationId xmlns:p14="http://schemas.microsoft.com/office/powerpoint/2010/main" val="748253159"/>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10725</TotalTime>
  <Words>808</Words>
  <Application>Microsoft Office PowerPoint</Application>
  <PresentationFormat>Widescreen</PresentationFormat>
  <Paragraphs>91</Paragraphs>
  <Slides>5</Slides>
  <Notes>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5</vt:i4>
      </vt:variant>
    </vt:vector>
  </HeadingPairs>
  <TitlesOfParts>
    <vt:vector size="15" baseType="lpstr">
      <vt:lpstr>Aharoni</vt:lpstr>
      <vt:lpstr>Aptos</vt:lpstr>
      <vt:lpstr>Arial</vt:lpstr>
      <vt:lpstr>Arial Black</vt:lpstr>
      <vt:lpstr>Calibri</vt:lpstr>
      <vt:lpstr>Calibri Light</vt:lpstr>
      <vt:lpstr>Myriad Web Pro</vt:lpstr>
      <vt:lpstr>Roboto</vt:lpstr>
      <vt:lpstr>Times New Roman</vt:lpstr>
      <vt:lpstr>Office-tema</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Jan Kristiansen</dc:creator>
  <cp:lastModifiedBy>Kirsten Wissing Gramkow</cp:lastModifiedBy>
  <cp:revision>34</cp:revision>
  <dcterms:created xsi:type="dcterms:W3CDTF">2019-08-03T10:28:03Z</dcterms:created>
  <dcterms:modified xsi:type="dcterms:W3CDTF">2024-09-30T11:42:23Z</dcterms:modified>
</cp:coreProperties>
</file>