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49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7" userDrawn="1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C7E9E"/>
    <a:srgbClr val="77933C"/>
    <a:srgbClr val="E28100"/>
    <a:srgbClr val="E98409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EDF35-8355-401D-95D4-6A47BB01D25B}" v="162" dt="2022-08-08T13:03:23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52638" autoAdjust="0"/>
  </p:normalViewPr>
  <p:slideViewPr>
    <p:cSldViewPr snapToGrid="0">
      <p:cViewPr varScale="1">
        <p:scale>
          <a:sx n="30" d="100"/>
          <a:sy n="30" d="100"/>
        </p:scale>
        <p:origin x="2155" y="29"/>
      </p:cViewPr>
      <p:guideLst>
        <p:guide orient="horz" pos="81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XlJqX5Qf0&amp;t=0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c/flixaboutco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VRIO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analysis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developed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by Jay B. Barney, an American professor of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strategic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management at the University of Utah. The model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published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Journal of Management in 1991.</a:t>
            </a: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da-DK" sz="18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sz="2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VRIO analysis is used to assess the strength of the company's core competencies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VRIO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analysis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developed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by Jay B. Barney, an American professor of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strategic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management at the University of Utah. The model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published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Journal of Management in 1991, Vol. 17, No. 1, 99-120. The titel of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article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”Firm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Sustained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Advantage”.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VRIO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analysis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part of a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resource-based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theory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a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perspective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examines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relationship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between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company's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internal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characteristics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performance.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Proponents of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resource-based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theory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argue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should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investigate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company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find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advantage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instead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looking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external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environment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VRIO is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thus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complementary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model to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Porter's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Forces,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looks more at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external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factors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competitiveness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determine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performance and profit potential. Link to the model in the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description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da-DK" sz="12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</a:t>
            </a:r>
            <a:r>
              <a:rPr lang="da-DK" sz="12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video.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You might benefit from: Michael Porters five forces </a:t>
            </a:r>
            <a:r>
              <a:rPr lang="en-US" b="0" i="0" dirty="0">
                <a:effectLst/>
                <a:latin typeface="Roboto" panose="02000000000000000000" pitchFamily="2" charset="0"/>
                <a:hlinkClick r:id="rId3"/>
              </a:rPr>
              <a:t>https://www.youtube.com/</a:t>
            </a:r>
            <a:r>
              <a:rPr lang="en-US" b="0" i="0" dirty="0" err="1">
                <a:effectLst/>
                <a:latin typeface="Roboto" panose="02000000000000000000" pitchFamily="2" charset="0"/>
                <a:hlinkClick r:id="rId3"/>
              </a:rPr>
              <a:t>watch?v</a:t>
            </a:r>
            <a:r>
              <a:rPr lang="en-US" b="0" i="0" dirty="0">
                <a:effectLst/>
                <a:latin typeface="Roboto" panose="02000000000000000000" pitchFamily="2" charset="0"/>
                <a:hlinkClick r:id="rId3"/>
              </a:rPr>
              <a:t>=</a:t>
            </a:r>
            <a:r>
              <a:rPr lang="en-US" b="0" i="0" dirty="0" err="1">
                <a:effectLst/>
                <a:latin typeface="Roboto" panose="02000000000000000000" pitchFamily="2" charset="0"/>
                <a:hlinkClick r:id="rId3"/>
              </a:rPr>
              <a:t>YoXlJ</a:t>
            </a:r>
            <a:r>
              <a:rPr lang="en-US" b="0" i="0" dirty="0">
                <a:effectLst/>
                <a:latin typeface="Roboto" panose="02000000000000000000" pitchFamily="2" charset="0"/>
                <a:hlinkClick r:id="rId3"/>
              </a:rPr>
              <a:t>...</a:t>
            </a: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Our </a:t>
            </a:r>
            <a:r>
              <a:rPr lang="en-US" b="0" i="0" dirty="0" err="1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Youtube</a:t>
            </a: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 channel </a:t>
            </a:r>
            <a:r>
              <a:rPr lang="en-US" b="0" i="0" dirty="0">
                <a:effectLst/>
                <a:latin typeface="Roboto" panose="02000000000000000000" pitchFamily="2" charset="0"/>
                <a:hlinkClick r:id="rId4"/>
              </a:rPr>
              <a:t>https://www.youtube.com/c/flixaboutcom</a:t>
            </a: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Our homepage www.flixabout.com</a:t>
            </a:r>
            <a:endParaRPr lang="da-DK" sz="12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VRIO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analysis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part of a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resource-based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theory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a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perspective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examines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relationship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between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company's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internal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characteristics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performance.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Proponents of the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resource-based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theory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argue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should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investigate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company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find the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advantage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instead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looking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 the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external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environment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VRIO is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thus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complementary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model to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Porter's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Forces,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looks more at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external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factors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competitiveness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</a:t>
            </a:r>
            <a:r>
              <a:rPr lang="da-DK" sz="18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determine</a:t>
            </a:r>
            <a:r>
              <a:rPr lang="da-DK" sz="1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performance and profit potential.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VRIO </a:t>
            </a:r>
            <a:r>
              <a:rPr lang="da-DK" sz="6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da-DK" sz="6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766321"/>
            <a:chOff x="756039" y="5096574"/>
            <a:chExt cx="11321610" cy="3766321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Jay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Barney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American professor of strategic Management at the 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University of Utah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Born october 8, 1954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>
            <a:extLst>
              <a:ext uri="{FF2B5EF4-FFF2-40B4-BE49-F238E27FC236}">
                <a16:creationId xmlns:a16="http://schemas.microsoft.com/office/drawing/2014/main" id="{BF104CD4-8550-1397-C11B-830586D90FB7}"/>
              </a:ext>
            </a:extLst>
          </p:cNvPr>
          <p:cNvSpPr/>
          <p:nvPr/>
        </p:nvSpPr>
        <p:spPr>
          <a:xfrm>
            <a:off x="3463637" y="1268361"/>
            <a:ext cx="1288473" cy="6878113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I</a:t>
            </a:r>
          </a:p>
          <a:p>
            <a:pPr algn="ctr"/>
            <a:r>
              <a:rPr lang="da-DK" sz="2100" dirty="0" err="1"/>
              <a:t>Inimitable</a:t>
            </a:r>
            <a:endParaRPr lang="da-DK" sz="21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352BE57-60B3-AB69-C4FC-74163F87CBE5}"/>
              </a:ext>
            </a:extLst>
          </p:cNvPr>
          <p:cNvSpPr/>
          <p:nvPr/>
        </p:nvSpPr>
        <p:spPr>
          <a:xfrm>
            <a:off x="1939639" y="1295399"/>
            <a:ext cx="1288473" cy="6851075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6600" dirty="0"/>
              <a:t>R</a:t>
            </a:r>
          </a:p>
          <a:p>
            <a:pPr algn="ctr"/>
            <a:r>
              <a:rPr lang="da-DK" sz="2100" dirty="0"/>
              <a:t>Rare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218939" y="471439"/>
            <a:ext cx="7037062" cy="527867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VRIO </a:t>
            </a:r>
            <a:r>
              <a:rPr lang="da-DK" sz="46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analysis</a:t>
            </a:r>
            <a:endParaRPr lang="da-DK" sz="4600" b="1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Ressource-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based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theory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Organization’s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Sources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Competitive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advantage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Complementary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model to Porters 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Five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Forces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92F46276-BB70-5EF3-4911-AF66DBD8B087}"/>
              </a:ext>
            </a:extLst>
          </p:cNvPr>
          <p:cNvGrpSpPr/>
          <p:nvPr/>
        </p:nvGrpSpPr>
        <p:grpSpPr>
          <a:xfrm>
            <a:off x="141117" y="1267692"/>
            <a:ext cx="8689370" cy="6878783"/>
            <a:chOff x="141117" y="1267692"/>
            <a:chExt cx="8689370" cy="6878783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D1E58417-3B4F-40F0-BCEF-C3122B111B15}"/>
                </a:ext>
              </a:extLst>
            </p:cNvPr>
            <p:cNvSpPr/>
            <p:nvPr/>
          </p:nvSpPr>
          <p:spPr>
            <a:xfrm>
              <a:off x="374073" y="1267692"/>
              <a:ext cx="1288473" cy="6878782"/>
            </a:xfrm>
            <a:prstGeom prst="rect">
              <a:avLst/>
            </a:prstGeom>
            <a:solidFill>
              <a:srgbClr val="E28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6600" dirty="0"/>
                <a:t>V</a:t>
              </a:r>
            </a:p>
            <a:p>
              <a:pPr algn="ctr"/>
              <a:r>
                <a:rPr lang="da-DK" sz="2100" dirty="0" err="1"/>
                <a:t>Valuable</a:t>
              </a:r>
              <a:endParaRPr lang="da-DK" sz="2100" dirty="0"/>
            </a:p>
          </p:txBody>
        </p:sp>
        <p:sp>
          <p:nvSpPr>
            <p:cNvPr id="30" name="Rektangel 29">
              <a:extLst>
                <a:ext uri="{FF2B5EF4-FFF2-40B4-BE49-F238E27FC236}">
                  <a16:creationId xmlns:a16="http://schemas.microsoft.com/office/drawing/2014/main" id="{1A51B0D1-D908-42DD-A8F9-0D07CE4B9C49}"/>
                </a:ext>
              </a:extLst>
            </p:cNvPr>
            <p:cNvSpPr/>
            <p:nvPr/>
          </p:nvSpPr>
          <p:spPr>
            <a:xfrm>
              <a:off x="5008423" y="1267692"/>
              <a:ext cx="1288473" cy="68787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6600" dirty="0"/>
                <a:t>O</a:t>
              </a:r>
            </a:p>
            <a:p>
              <a:pPr algn="ctr"/>
              <a:r>
                <a:rPr lang="da-DK" sz="2100" dirty="0" err="1"/>
                <a:t>Organized</a:t>
              </a:r>
              <a:endParaRPr lang="da-DK" sz="2100" dirty="0"/>
            </a:p>
          </p:txBody>
        </p:sp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9A020CB6-BD4E-4881-9668-5C6221D5BA46}"/>
                </a:ext>
              </a:extLst>
            </p:cNvPr>
            <p:cNvGrpSpPr/>
            <p:nvPr/>
          </p:nvGrpSpPr>
          <p:grpSpPr>
            <a:xfrm>
              <a:off x="141117" y="3761281"/>
              <a:ext cx="8689370" cy="3330442"/>
              <a:chOff x="141117" y="3422077"/>
              <a:chExt cx="8689370" cy="3330442"/>
            </a:xfrm>
          </p:grpSpPr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A704D7A-9189-464A-B5D8-0755AE297A0A}"/>
                  </a:ext>
                </a:extLst>
              </p:cNvPr>
              <p:cNvSpPr/>
              <p:nvPr/>
            </p:nvSpPr>
            <p:spPr>
              <a:xfrm>
                <a:off x="145473" y="3422077"/>
                <a:ext cx="8671956" cy="5611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a-DK" sz="2000" dirty="0" err="1"/>
                  <a:t>Competitive</a:t>
                </a:r>
                <a:r>
                  <a:rPr lang="da-DK" sz="2000" dirty="0"/>
                  <a:t> </a:t>
                </a:r>
              </a:p>
              <a:p>
                <a:pPr algn="r"/>
                <a:r>
                  <a:rPr lang="da-DK" sz="2000" dirty="0" err="1"/>
                  <a:t>Disadvantage</a:t>
                </a:r>
                <a:endParaRPr lang="da-DK" sz="2000" dirty="0"/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44240034-ECB6-40A2-B42A-E53113308E88}"/>
                  </a:ext>
                </a:extLst>
              </p:cNvPr>
              <p:cNvSpPr/>
              <p:nvPr/>
            </p:nvSpPr>
            <p:spPr>
              <a:xfrm>
                <a:off x="141117" y="4358248"/>
                <a:ext cx="8671956" cy="5611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a-DK" sz="2000" dirty="0" err="1"/>
                  <a:t>Competitive</a:t>
                </a:r>
                <a:endParaRPr lang="da-DK" sz="2000" dirty="0"/>
              </a:p>
              <a:p>
                <a:pPr algn="r"/>
                <a:r>
                  <a:rPr lang="da-DK" sz="2000" dirty="0" err="1"/>
                  <a:t>Equality</a:t>
                </a:r>
                <a:r>
                  <a:rPr lang="da-DK" sz="2000" dirty="0"/>
                  <a:t>/</a:t>
                </a:r>
                <a:r>
                  <a:rPr lang="da-DK" sz="2000" dirty="0" err="1"/>
                  <a:t>Parity</a:t>
                </a:r>
                <a:endParaRPr lang="da-DK" sz="2000" dirty="0"/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FDA51B0B-78CA-4A24-B88E-013DE3B4C541}"/>
                  </a:ext>
                </a:extLst>
              </p:cNvPr>
              <p:cNvSpPr/>
              <p:nvPr/>
            </p:nvSpPr>
            <p:spPr>
              <a:xfrm>
                <a:off x="149824" y="5268297"/>
                <a:ext cx="8671956" cy="5611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a-DK" sz="2000" dirty="0" err="1"/>
                  <a:t>Temporary</a:t>
                </a:r>
                <a:endParaRPr lang="da-DK" sz="2000" dirty="0"/>
              </a:p>
              <a:p>
                <a:pPr algn="r"/>
                <a:r>
                  <a:rPr lang="da-DK" sz="2000" dirty="0" err="1"/>
                  <a:t>Competitive</a:t>
                </a:r>
                <a:r>
                  <a:rPr lang="da-DK" sz="2000" dirty="0"/>
                  <a:t> Advantage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C1AE56BF-A7C5-4660-9054-2EDE1092DA5B}"/>
                  </a:ext>
                </a:extLst>
              </p:cNvPr>
              <p:cNvSpPr/>
              <p:nvPr/>
            </p:nvSpPr>
            <p:spPr>
              <a:xfrm>
                <a:off x="158531" y="6191410"/>
                <a:ext cx="8671956" cy="5611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a-DK" sz="2000" dirty="0" err="1"/>
                  <a:t>Unused</a:t>
                </a:r>
                <a:r>
                  <a:rPr lang="da-DK" sz="2000" dirty="0"/>
                  <a:t>/</a:t>
                </a:r>
                <a:r>
                  <a:rPr lang="da-DK" sz="2000" dirty="0" err="1"/>
                  <a:t>Unexploited</a:t>
                </a:r>
                <a:endParaRPr lang="da-DK" sz="2000" dirty="0"/>
              </a:p>
              <a:p>
                <a:pPr algn="r"/>
                <a:r>
                  <a:rPr lang="da-DK" sz="2000" dirty="0" err="1"/>
                  <a:t>Competitive</a:t>
                </a:r>
                <a:r>
                  <a:rPr lang="da-DK" sz="2000" dirty="0"/>
                  <a:t> Advantage</a:t>
                </a:r>
              </a:p>
            </p:txBody>
          </p:sp>
        </p:grpSp>
      </p:grpSp>
      <p:sp>
        <p:nvSpPr>
          <p:cNvPr id="13" name="Rektangel 12">
            <a:extLst>
              <a:ext uri="{FF2B5EF4-FFF2-40B4-BE49-F238E27FC236}">
                <a16:creationId xmlns:a16="http://schemas.microsoft.com/office/drawing/2014/main" id="{78BB91E3-44B4-A45B-ECF7-B8C994AF9327}"/>
              </a:ext>
            </a:extLst>
          </p:cNvPr>
          <p:cNvSpPr/>
          <p:nvPr/>
        </p:nvSpPr>
        <p:spPr>
          <a:xfrm>
            <a:off x="141117" y="7453721"/>
            <a:ext cx="8671956" cy="561109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000" dirty="0" err="1"/>
              <a:t>Sustained</a:t>
            </a:r>
            <a:r>
              <a:rPr lang="da-DK" sz="2000" dirty="0"/>
              <a:t>/Long term</a:t>
            </a:r>
          </a:p>
          <a:p>
            <a:pPr algn="r"/>
            <a:r>
              <a:rPr lang="da-DK" sz="2000" dirty="0" err="1"/>
              <a:t>Competitive</a:t>
            </a:r>
            <a:r>
              <a:rPr lang="da-DK" sz="2000" dirty="0"/>
              <a:t> Advantage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BBC31BA-7ACA-7EE7-811A-CF57E680341F}"/>
              </a:ext>
            </a:extLst>
          </p:cNvPr>
          <p:cNvSpPr txBox="1"/>
          <p:nvPr/>
        </p:nvSpPr>
        <p:spPr>
          <a:xfrm flipH="1">
            <a:off x="789841" y="3825463"/>
            <a:ext cx="77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300B8B26-28AB-0C53-DF88-87DE89EF8298}"/>
              </a:ext>
            </a:extLst>
          </p:cNvPr>
          <p:cNvSpPr txBox="1"/>
          <p:nvPr/>
        </p:nvSpPr>
        <p:spPr>
          <a:xfrm flipH="1">
            <a:off x="737590" y="4787765"/>
            <a:ext cx="73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4DD172C9-2502-AFAA-ECFA-3D8BA2C6D163}"/>
              </a:ext>
            </a:extLst>
          </p:cNvPr>
          <p:cNvSpPr txBox="1"/>
          <p:nvPr/>
        </p:nvSpPr>
        <p:spPr>
          <a:xfrm flipH="1">
            <a:off x="732681" y="5693583"/>
            <a:ext cx="77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A9B8C070-0F3F-FB9F-7556-9AB319E56A7A}"/>
              </a:ext>
            </a:extLst>
          </p:cNvPr>
          <p:cNvSpPr txBox="1"/>
          <p:nvPr/>
        </p:nvSpPr>
        <p:spPr>
          <a:xfrm flipH="1">
            <a:off x="722853" y="6598145"/>
            <a:ext cx="77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59A21CC7-1020-C424-18BA-25D41B5A48ED}"/>
              </a:ext>
            </a:extLst>
          </p:cNvPr>
          <p:cNvSpPr txBox="1"/>
          <p:nvPr/>
        </p:nvSpPr>
        <p:spPr>
          <a:xfrm flipH="1">
            <a:off x="722853" y="7553165"/>
            <a:ext cx="77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E565EF64-0109-69A4-45B1-E58C3DD64770}"/>
              </a:ext>
            </a:extLst>
          </p:cNvPr>
          <p:cNvSpPr txBox="1"/>
          <p:nvPr/>
        </p:nvSpPr>
        <p:spPr>
          <a:xfrm flipH="1">
            <a:off x="2252888" y="4800826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21F2A615-0649-4AEA-59A1-5C9910C822C5}"/>
              </a:ext>
            </a:extLst>
          </p:cNvPr>
          <p:cNvSpPr txBox="1"/>
          <p:nvPr/>
        </p:nvSpPr>
        <p:spPr>
          <a:xfrm flipH="1">
            <a:off x="2195129" y="5656702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25349F1-3B01-3305-128C-8EFD5C16752E}"/>
              </a:ext>
            </a:extLst>
          </p:cNvPr>
          <p:cNvSpPr txBox="1"/>
          <p:nvPr/>
        </p:nvSpPr>
        <p:spPr>
          <a:xfrm flipH="1">
            <a:off x="2216902" y="6621895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797BDCA9-F150-0F4A-9D15-DC4F2272C521}"/>
              </a:ext>
            </a:extLst>
          </p:cNvPr>
          <p:cNvSpPr txBox="1"/>
          <p:nvPr/>
        </p:nvSpPr>
        <p:spPr>
          <a:xfrm flipH="1">
            <a:off x="2203384" y="7520107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11E9620-874D-6C5B-07AD-6A1A7EFDD646}"/>
              </a:ext>
            </a:extLst>
          </p:cNvPr>
          <p:cNvSpPr txBox="1"/>
          <p:nvPr/>
        </p:nvSpPr>
        <p:spPr>
          <a:xfrm flipH="1">
            <a:off x="3842206" y="5671688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F2A1B94A-B546-EB0B-2EE3-0349E9E3186F}"/>
              </a:ext>
            </a:extLst>
          </p:cNvPr>
          <p:cNvSpPr txBox="1"/>
          <p:nvPr/>
        </p:nvSpPr>
        <p:spPr>
          <a:xfrm flipH="1">
            <a:off x="3798665" y="6622369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5F73AF6A-90A8-FCE7-23AE-A2492355D0F5}"/>
              </a:ext>
            </a:extLst>
          </p:cNvPr>
          <p:cNvSpPr txBox="1"/>
          <p:nvPr/>
        </p:nvSpPr>
        <p:spPr>
          <a:xfrm flipH="1">
            <a:off x="3793333" y="7553164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C2F08D1E-2FB5-411C-CCD3-FB8A5822D344}"/>
              </a:ext>
            </a:extLst>
          </p:cNvPr>
          <p:cNvSpPr txBox="1"/>
          <p:nvPr/>
        </p:nvSpPr>
        <p:spPr>
          <a:xfrm flipH="1">
            <a:off x="5392331" y="6594796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E2AE045B-45B6-0532-BB40-175EBB9EE063}"/>
              </a:ext>
            </a:extLst>
          </p:cNvPr>
          <p:cNvSpPr txBox="1"/>
          <p:nvPr/>
        </p:nvSpPr>
        <p:spPr>
          <a:xfrm flipH="1">
            <a:off x="5317331" y="7503442"/>
            <a:ext cx="90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on: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18956</TotalTime>
  <Words>422</Words>
  <Application>Microsoft Office PowerPoint</Application>
  <PresentationFormat>Brugerdefineret</PresentationFormat>
  <Paragraphs>68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Roboto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478</cp:revision>
  <dcterms:created xsi:type="dcterms:W3CDTF">2012-01-17T11:58:12Z</dcterms:created>
  <dcterms:modified xsi:type="dcterms:W3CDTF">2024-07-11T09:02:25Z</dcterms:modified>
</cp:coreProperties>
</file>