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316" r:id="rId3"/>
    <p:sldId id="315" r:id="rId4"/>
  </p:sldIdLst>
  <p:sldSz cx="16256000" cy="9145588"/>
  <p:notesSz cx="6858000" cy="9144000"/>
  <p:defaultTextStyle>
    <a:defPPr>
      <a:defRPr lang="da-DK"/>
    </a:defPPr>
    <a:lvl1pPr marL="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1109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2217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3326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435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5544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6652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7761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887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2">
          <p15:clr>
            <a:srgbClr val="A4A3A4"/>
          </p15:clr>
        </p15:guide>
        <p15:guide id="2" pos="51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627"/>
    <a:srgbClr val="F79421"/>
    <a:srgbClr val="3E7F9F"/>
    <a:srgbClr val="ABBD38"/>
    <a:srgbClr val="FFF6E5"/>
    <a:srgbClr val="FFFF00"/>
    <a:srgbClr val="4F81BD"/>
    <a:srgbClr val="E28100"/>
    <a:srgbClr val="FFFFFF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5" autoAdjust="0"/>
    <p:restoredTop sz="78784" autoAdjust="0"/>
  </p:normalViewPr>
  <p:slideViewPr>
    <p:cSldViewPr snapToGrid="0">
      <p:cViewPr varScale="1">
        <p:scale>
          <a:sx n="47" d="100"/>
          <a:sy n="47" d="100"/>
        </p:scale>
        <p:origin x="1358" y="43"/>
      </p:cViewPr>
      <p:guideLst>
        <p:guide orient="horz" pos="2882"/>
        <p:guide pos="51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13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407B2-1C2A-43DC-A65E-A52872FA80D1}" type="datetimeFigureOut">
              <a:rPr lang="da-DK" smtClean="0"/>
              <a:pPr/>
              <a:t>30-09-2024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43B30-BC28-40F6-A66E-220FC263391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11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057E0-FEDE-4C7D-91DE-32E149041D7E}" type="datetimeFigureOut">
              <a:rPr lang="da-DK" smtClean="0"/>
              <a:t>30-09-2024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DDCED-4F3B-47DD-A2B3-5F65674F162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547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DDCED-4F3B-47DD-A2B3-5F65674F1628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610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30-09-2024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12802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AF5-5AE7-40D8-9EF2-BA5EE939C69E}" type="datetimeFigureOut">
              <a:rPr lang="da-DK" smtClean="0"/>
              <a:pPr/>
              <a:t>30-09-2024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554138" y="8476612"/>
            <a:ext cx="5147731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650135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2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22221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331" indent="-458331" algn="l" defTabSz="122221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3051" indent="-381942" algn="l" defTabSz="122221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772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881" indent="-305555" algn="l" defTabSz="122221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990" indent="-305555" algn="l" defTabSz="122221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1099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2207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3316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4425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09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217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3326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435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5544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52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7761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87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lixabout.com/porters-value-chai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8"/>
          <p:cNvSpPr txBox="1">
            <a:spLocks noChangeArrowheads="1"/>
          </p:cNvSpPr>
          <p:nvPr/>
        </p:nvSpPr>
        <p:spPr bwMode="auto">
          <a:xfrm>
            <a:off x="2310253" y="1064355"/>
            <a:ext cx="9881846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da-DK" sz="8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Value Chain</a:t>
            </a:r>
          </a:p>
          <a:p>
            <a:pPr defTabSz="914400">
              <a:spcBef>
                <a:spcPct val="50000"/>
              </a:spcBef>
            </a:pPr>
            <a:r>
              <a:rPr lang="da-DK" sz="4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Acquisitions</a:t>
            </a:r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 and </a:t>
            </a:r>
            <a:r>
              <a:rPr lang="da-DK" sz="4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Mergers</a:t>
            </a:r>
            <a:endParaRPr lang="da-DK" sz="44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itchFamily="34" charset="0"/>
            </a:endParaRPr>
          </a:p>
          <a:p>
            <a:pPr defTabSz="914400">
              <a:spcBef>
                <a:spcPct val="50000"/>
              </a:spcBef>
            </a:pPr>
            <a:endParaRPr lang="da-DK" sz="88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itchFamily="34" charset="0"/>
            </a:endParaRPr>
          </a:p>
          <a:p>
            <a:pPr defTabSz="914400">
              <a:spcBef>
                <a:spcPct val="50000"/>
              </a:spcBef>
            </a:pPr>
            <a:endParaRPr lang="da-DK" sz="8800" b="1" dirty="0">
              <a:solidFill>
                <a:schemeClr val="tx1">
                  <a:lumMod val="85000"/>
                  <a:lumOff val="1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"/>
          <a:stretch/>
        </p:blipFill>
        <p:spPr>
          <a:xfrm>
            <a:off x="-1470145" y="6764283"/>
            <a:ext cx="12323942" cy="2408913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353400" y="5664011"/>
            <a:ext cx="16255999" cy="313962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</a:p>
        </p:txBody>
      </p:sp>
      <p:grpSp>
        <p:nvGrpSpPr>
          <p:cNvPr id="9" name="Gruppe 8"/>
          <p:cNvGrpSpPr/>
          <p:nvPr/>
        </p:nvGrpSpPr>
        <p:grpSpPr>
          <a:xfrm>
            <a:off x="2293627" y="3497378"/>
            <a:ext cx="9822301" cy="3766321"/>
            <a:chOff x="756039" y="5096574"/>
            <a:chExt cx="9822301" cy="3766321"/>
          </a:xfrm>
        </p:grpSpPr>
        <p:sp>
          <p:nvSpPr>
            <p:cNvPr id="10" name="Tekstboks 9"/>
            <p:cNvSpPr txBox="1">
              <a:spLocks noChangeArrowheads="1"/>
            </p:cNvSpPr>
            <p:nvPr/>
          </p:nvSpPr>
          <p:spPr bwMode="auto">
            <a:xfrm>
              <a:off x="756039" y="509657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9BBB59"/>
                  </a:solidFill>
                  <a:latin typeface="Aharoni"/>
                  <a:ea typeface="Aharoni"/>
                  <a:cs typeface="Aharoni"/>
                </a:rPr>
                <a:t>Michael S.</a:t>
              </a:r>
              <a:endParaRPr lang="da-DK" sz="8000" dirty="0">
                <a:solidFill>
                  <a:srgbClr val="9BBB59"/>
                </a:solidFill>
                <a:latin typeface="Calibri" pitchFamily="34" charset="0"/>
              </a:endParaRPr>
            </a:p>
          </p:txBody>
        </p:sp>
        <p:sp>
          <p:nvSpPr>
            <p:cNvPr id="11" name="Tekstboks 10"/>
            <p:cNvSpPr txBox="1">
              <a:spLocks noChangeArrowheads="1"/>
            </p:cNvSpPr>
            <p:nvPr/>
          </p:nvSpPr>
          <p:spPr bwMode="auto">
            <a:xfrm>
              <a:off x="772664" y="613912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7F7F7F"/>
                  </a:solidFill>
                  <a:latin typeface="Aharoni"/>
                  <a:ea typeface="Aharoni"/>
                  <a:cs typeface="Aharoni"/>
                </a:rPr>
                <a:t>Porter</a:t>
              </a:r>
              <a:endParaRPr lang="da-DK" sz="8000" dirty="0">
                <a:latin typeface="Calibri" pitchFamily="34" charset="0"/>
              </a:endParaRPr>
            </a:p>
          </p:txBody>
        </p:sp>
        <p:sp>
          <p:nvSpPr>
            <p:cNvPr id="12" name="Tekstboks 11"/>
            <p:cNvSpPr txBox="1">
              <a:spLocks noChangeArrowheads="1"/>
            </p:cNvSpPr>
            <p:nvPr/>
          </p:nvSpPr>
          <p:spPr bwMode="auto">
            <a:xfrm>
              <a:off x="772665" y="7293235"/>
              <a:ext cx="8270894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3200" b="1" dirty="0">
                  <a:solidFill>
                    <a:srgbClr val="595959"/>
                  </a:solidFill>
                  <a:latin typeface="Calibri" pitchFamily="34" charset="0"/>
                </a:rPr>
                <a:t>American professor, </a:t>
              </a:r>
              <a:r>
                <a:rPr lang="da-DK" sz="3200" b="1" dirty="0" err="1">
                  <a:solidFill>
                    <a:srgbClr val="595959"/>
                  </a:solidFill>
                  <a:latin typeface="Calibri" pitchFamily="34" charset="0"/>
                </a:rPr>
                <a:t>Phd</a:t>
              </a:r>
              <a:r>
                <a:rPr lang="da-DK" sz="3200" b="1" dirty="0">
                  <a:solidFill>
                    <a:srgbClr val="595959"/>
                  </a:solidFill>
                  <a:latin typeface="Calibri" pitchFamily="34" charset="0"/>
                </a:rPr>
                <a:t> </a:t>
              </a:r>
              <a:r>
                <a:rPr lang="da-DK" sz="3200" b="1" dirty="0" err="1">
                  <a:solidFill>
                    <a:srgbClr val="595959"/>
                  </a:solidFill>
                  <a:latin typeface="Calibri" pitchFamily="34" charset="0"/>
                </a:rPr>
                <a:t>Economics</a:t>
              </a:r>
              <a:endParaRPr lang="da-DK" sz="3200" b="1" dirty="0">
                <a:solidFill>
                  <a:srgbClr val="595959"/>
                </a:solidFill>
                <a:latin typeface="Calibri" pitchFamily="34" charset="0"/>
              </a:endParaRPr>
            </a:p>
            <a:p>
              <a:r>
                <a:rPr lang="da-DK" sz="3200" b="1" dirty="0">
                  <a:solidFill>
                    <a:srgbClr val="595959"/>
                  </a:solidFill>
                  <a:latin typeface="Calibri" pitchFamily="34" charset="0"/>
                </a:rPr>
                <a:t>f. 1947</a:t>
              </a:r>
              <a:br>
                <a:rPr lang="da-DK" sz="3200" b="1" dirty="0">
                  <a:solidFill>
                    <a:srgbClr val="595959"/>
                  </a:solidFill>
                  <a:latin typeface="Calibri" pitchFamily="34" charset="0"/>
                </a:rPr>
              </a:br>
              <a:endParaRPr lang="da-DK" sz="32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64182"/>
      </p:ext>
    </p:extLst>
  </p:cSld>
  <p:clrMapOvr>
    <a:masterClrMapping/>
  </p:clrMapOvr>
  <p:transition advTm="102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9680290" y="947024"/>
            <a:ext cx="6354367" cy="5447948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r>
              <a:rPr lang="da-DK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Value Chain</a:t>
            </a:r>
            <a:endParaRPr lang="da-DK" sz="40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da-DK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 video </a:t>
            </a:r>
            <a:r>
              <a:rPr lang="da-DK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da-DK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Porters Value Chain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2000" dirty="0">
                <a:hlinkClick r:id="rId3"/>
              </a:rPr>
              <a:t>Porters Value Chain | FlixAbout.com</a:t>
            </a:r>
            <a:endParaRPr lang="da-DK" sz="2000" dirty="0"/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Full </a:t>
            </a:r>
            <a:r>
              <a:rPr lang="da-DK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explanation</a:t>
            </a:r>
            <a:r>
              <a:rPr lang="da-DK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da-DK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Porter’s</a:t>
            </a:r>
            <a:r>
              <a:rPr lang="da-DK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Value Chain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Here: Value Chain </a:t>
            </a:r>
            <a:r>
              <a:rPr lang="da-DK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based</a:t>
            </a:r>
            <a:r>
              <a:rPr lang="da-DK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on </a:t>
            </a:r>
            <a:r>
              <a:rPr lang="da-DK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acguisitions</a:t>
            </a:r>
            <a:r>
              <a:rPr lang="da-DK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da-DK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mergers</a:t>
            </a:r>
            <a:endParaRPr lang="da-DK" sz="3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endParaRPr lang="da-DK" sz="3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e 19">
            <a:extLst>
              <a:ext uri="{FF2B5EF4-FFF2-40B4-BE49-F238E27FC236}">
                <a16:creationId xmlns:a16="http://schemas.microsoft.com/office/drawing/2014/main" id="{4DA378DC-C5F6-34B5-1B63-514E2E2498A8}"/>
              </a:ext>
            </a:extLst>
          </p:cNvPr>
          <p:cNvGrpSpPr/>
          <p:nvPr/>
        </p:nvGrpSpPr>
        <p:grpSpPr>
          <a:xfrm>
            <a:off x="18288" y="2244436"/>
            <a:ext cx="9662002" cy="6734972"/>
            <a:chOff x="18288" y="2244436"/>
            <a:chExt cx="9662002" cy="6734972"/>
          </a:xfrm>
        </p:grpSpPr>
        <p:grpSp>
          <p:nvGrpSpPr>
            <p:cNvPr id="16" name="Gruppe 15">
              <a:extLst>
                <a:ext uri="{FF2B5EF4-FFF2-40B4-BE49-F238E27FC236}">
                  <a16:creationId xmlns:a16="http://schemas.microsoft.com/office/drawing/2014/main" id="{DE44C274-E292-F3F4-5231-AD440EE3246E}"/>
                </a:ext>
              </a:extLst>
            </p:cNvPr>
            <p:cNvGrpSpPr/>
            <p:nvPr/>
          </p:nvGrpSpPr>
          <p:grpSpPr>
            <a:xfrm>
              <a:off x="18288" y="2244436"/>
              <a:ext cx="9662002" cy="6734972"/>
              <a:chOff x="18288" y="2244436"/>
              <a:chExt cx="9662002" cy="6734972"/>
            </a:xfrm>
          </p:grpSpPr>
          <p:grpSp>
            <p:nvGrpSpPr>
              <p:cNvPr id="7" name="Gruppe 6"/>
              <p:cNvGrpSpPr/>
              <p:nvPr/>
            </p:nvGrpSpPr>
            <p:grpSpPr>
              <a:xfrm>
                <a:off x="73152" y="2244436"/>
                <a:ext cx="9607138" cy="5143916"/>
                <a:chOff x="505484" y="2244436"/>
                <a:chExt cx="9101654" cy="5030822"/>
              </a:xfrm>
            </p:grpSpPr>
            <p:sp>
              <p:nvSpPr>
                <p:cNvPr id="31" name="Rektangel 30"/>
                <p:cNvSpPr/>
                <p:nvPr/>
              </p:nvSpPr>
              <p:spPr>
                <a:xfrm>
                  <a:off x="505484" y="2894836"/>
                  <a:ext cx="8023661" cy="619096"/>
                </a:xfrm>
                <a:prstGeom prst="rect">
                  <a:avLst/>
                </a:prstGeom>
                <a:solidFill>
                  <a:srgbClr val="ABBD38">
                    <a:alpha val="8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/>
                    <a:t>Human Ressource Management</a:t>
                  </a:r>
                </a:p>
              </p:txBody>
            </p:sp>
            <p:sp>
              <p:nvSpPr>
                <p:cNvPr id="2" name="Rektangel 1"/>
                <p:cNvSpPr/>
                <p:nvPr/>
              </p:nvSpPr>
              <p:spPr>
                <a:xfrm>
                  <a:off x="505484" y="2250786"/>
                  <a:ext cx="7905091" cy="641762"/>
                </a:xfrm>
                <a:prstGeom prst="rect">
                  <a:avLst/>
                </a:prstGeom>
                <a:solidFill>
                  <a:srgbClr val="ABBD3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/>
                    <a:t>Firm </a:t>
                  </a:r>
                  <a:r>
                    <a:rPr lang="da-DK" b="1" dirty="0" err="1"/>
                    <a:t>Infrastructure</a:t>
                  </a:r>
                  <a:endParaRPr lang="da-DK" b="1" dirty="0"/>
                </a:p>
              </p:txBody>
            </p:sp>
            <p:sp>
              <p:nvSpPr>
                <p:cNvPr id="34" name="Rektangel 33"/>
                <p:cNvSpPr/>
                <p:nvPr/>
              </p:nvSpPr>
              <p:spPr>
                <a:xfrm>
                  <a:off x="7105634" y="4722503"/>
                  <a:ext cx="1870778" cy="2552215"/>
                </a:xfrm>
                <a:prstGeom prst="rect">
                  <a:avLst/>
                </a:prstGeom>
                <a:solidFill>
                  <a:srgbClr val="F79421">
                    <a:alpha val="69804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270000" rIns="720000" rtlCol="0" anchor="ctr"/>
                <a:lstStyle/>
                <a:p>
                  <a:pPr algn="ctr"/>
                  <a:r>
                    <a:rPr lang="da-DK" b="1" dirty="0"/>
                    <a:t>Service</a:t>
                  </a:r>
                </a:p>
              </p:txBody>
            </p:sp>
            <p:sp>
              <p:nvSpPr>
                <p:cNvPr id="38" name="Rektangel 37"/>
                <p:cNvSpPr/>
                <p:nvPr/>
              </p:nvSpPr>
              <p:spPr>
                <a:xfrm>
                  <a:off x="505484" y="4748361"/>
                  <a:ext cx="1655823" cy="2526897"/>
                </a:xfrm>
                <a:prstGeom prst="rect">
                  <a:avLst/>
                </a:prstGeom>
                <a:solidFill>
                  <a:srgbClr val="3E7F9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 err="1"/>
                    <a:t>Inbound</a:t>
                  </a:r>
                  <a:endParaRPr lang="da-DK" b="1" dirty="0"/>
                </a:p>
                <a:p>
                  <a:pPr algn="ctr"/>
                  <a:r>
                    <a:rPr lang="da-DK" b="1" dirty="0" err="1"/>
                    <a:t>Logistics</a:t>
                  </a:r>
                  <a:endParaRPr lang="da-DK" dirty="0"/>
                </a:p>
              </p:txBody>
            </p:sp>
            <p:sp>
              <p:nvSpPr>
                <p:cNvPr id="62" name="Rektangel 61"/>
                <p:cNvSpPr/>
                <p:nvPr/>
              </p:nvSpPr>
              <p:spPr>
                <a:xfrm>
                  <a:off x="505484" y="3511159"/>
                  <a:ext cx="8276319" cy="619096"/>
                </a:xfrm>
                <a:prstGeom prst="rect">
                  <a:avLst/>
                </a:prstGeom>
                <a:solidFill>
                  <a:srgbClr val="ABBD38">
                    <a:alpha val="7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/>
                    <a:t>Technology Development</a:t>
                  </a:r>
                </a:p>
              </p:txBody>
            </p:sp>
            <p:sp>
              <p:nvSpPr>
                <p:cNvPr id="63" name="Rektangel 62"/>
                <p:cNvSpPr/>
                <p:nvPr/>
              </p:nvSpPr>
              <p:spPr>
                <a:xfrm>
                  <a:off x="505484" y="4125536"/>
                  <a:ext cx="8622749" cy="631598"/>
                </a:xfrm>
                <a:prstGeom prst="rect">
                  <a:avLst/>
                </a:prstGeom>
                <a:solidFill>
                  <a:srgbClr val="ABBD38">
                    <a:alpha val="5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 err="1"/>
                    <a:t>Procurement</a:t>
                  </a:r>
                  <a:endParaRPr lang="da-DK" b="1" dirty="0"/>
                </a:p>
              </p:txBody>
            </p:sp>
            <p:cxnSp>
              <p:nvCxnSpPr>
                <p:cNvPr id="4" name="Lige forbindelse 3"/>
                <p:cNvCxnSpPr/>
                <p:nvPr/>
              </p:nvCxnSpPr>
              <p:spPr>
                <a:xfrm flipV="1">
                  <a:off x="2156157" y="2894836"/>
                  <a:ext cx="3175" cy="185956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Lige forbindelse 58"/>
                <p:cNvCxnSpPr/>
                <p:nvPr/>
              </p:nvCxnSpPr>
              <p:spPr>
                <a:xfrm flipV="1">
                  <a:off x="3809837" y="2885684"/>
                  <a:ext cx="3123" cy="1870990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Lige forbindelse 59"/>
                <p:cNvCxnSpPr/>
                <p:nvPr/>
              </p:nvCxnSpPr>
              <p:spPr>
                <a:xfrm flipV="1">
                  <a:off x="5449869" y="2885684"/>
                  <a:ext cx="25377" cy="1859614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Lige forbindelse 60"/>
                <p:cNvCxnSpPr/>
                <p:nvPr/>
              </p:nvCxnSpPr>
              <p:spPr>
                <a:xfrm flipV="1">
                  <a:off x="7117197" y="2885684"/>
                  <a:ext cx="0" cy="1861886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Lige forbindelse 5"/>
                <p:cNvCxnSpPr/>
                <p:nvPr/>
              </p:nvCxnSpPr>
              <p:spPr>
                <a:xfrm flipH="1">
                  <a:off x="505486" y="3493490"/>
                  <a:ext cx="7949539" cy="2159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Lige forbindelse 64"/>
                <p:cNvCxnSpPr/>
                <p:nvPr/>
              </p:nvCxnSpPr>
              <p:spPr>
                <a:xfrm flipH="1">
                  <a:off x="507757" y="4125536"/>
                  <a:ext cx="820761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ktangel 65"/>
                <p:cNvSpPr/>
                <p:nvPr/>
              </p:nvSpPr>
              <p:spPr>
                <a:xfrm>
                  <a:off x="2072274" y="4744822"/>
                  <a:ext cx="1821604" cy="2530436"/>
                </a:xfrm>
                <a:prstGeom prst="rect">
                  <a:avLst/>
                </a:prstGeom>
                <a:solidFill>
                  <a:srgbClr val="3E7F9F">
                    <a:alpha val="85098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/>
                    <a:t>Operations</a:t>
                  </a:r>
                  <a:endParaRPr lang="da-DK" dirty="0"/>
                </a:p>
              </p:txBody>
            </p:sp>
            <p:sp>
              <p:nvSpPr>
                <p:cNvPr id="67" name="Rektangel 66"/>
                <p:cNvSpPr/>
                <p:nvPr/>
              </p:nvSpPr>
              <p:spPr>
                <a:xfrm>
                  <a:off x="3824574" y="4749874"/>
                  <a:ext cx="1650672" cy="2524844"/>
                </a:xfrm>
                <a:prstGeom prst="rect">
                  <a:avLst/>
                </a:prstGeom>
                <a:solidFill>
                  <a:srgbClr val="F7942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 err="1"/>
                    <a:t>Outbound</a:t>
                  </a:r>
                  <a:r>
                    <a:rPr lang="da-DK" b="1" dirty="0"/>
                    <a:t> </a:t>
                  </a:r>
                  <a:r>
                    <a:rPr lang="da-DK" b="1" dirty="0" err="1"/>
                    <a:t>Logistics</a:t>
                  </a:r>
                  <a:r>
                    <a:rPr lang="da-DK" b="1" dirty="0"/>
                    <a:t> </a:t>
                  </a:r>
                  <a:endParaRPr lang="da-DK" dirty="0"/>
                </a:p>
              </p:txBody>
            </p:sp>
            <p:sp>
              <p:nvSpPr>
                <p:cNvPr id="68" name="Rektangel 67"/>
                <p:cNvSpPr/>
                <p:nvPr/>
              </p:nvSpPr>
              <p:spPr>
                <a:xfrm>
                  <a:off x="5454961" y="4742374"/>
                  <a:ext cx="1662236" cy="2532344"/>
                </a:xfrm>
                <a:prstGeom prst="rect">
                  <a:avLst/>
                </a:prstGeom>
                <a:solidFill>
                  <a:srgbClr val="F79421">
                    <a:alpha val="85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a-DK" b="1" dirty="0"/>
                    <a:t>Marketing </a:t>
                  </a:r>
                </a:p>
                <a:p>
                  <a:pPr algn="ctr"/>
                  <a:r>
                    <a:rPr lang="da-DK" b="1" dirty="0"/>
                    <a:t>&amp; </a:t>
                  </a:r>
                </a:p>
                <a:p>
                  <a:pPr algn="ctr"/>
                  <a:r>
                    <a:rPr lang="da-DK" b="1" dirty="0"/>
                    <a:t>Sales</a:t>
                  </a:r>
                </a:p>
              </p:txBody>
            </p:sp>
            <p:cxnSp>
              <p:nvCxnSpPr>
                <p:cNvPr id="69" name="Lige forbindelse 68"/>
                <p:cNvCxnSpPr/>
                <p:nvPr/>
              </p:nvCxnSpPr>
              <p:spPr>
                <a:xfrm flipH="1">
                  <a:off x="505485" y="2890260"/>
                  <a:ext cx="7708240" cy="457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1" name="Kombinationstegning 1030"/>
                <p:cNvSpPr/>
                <p:nvPr/>
              </p:nvSpPr>
              <p:spPr>
                <a:xfrm>
                  <a:off x="7956468" y="2244436"/>
                  <a:ext cx="1650670" cy="5025396"/>
                </a:xfrm>
                <a:custGeom>
                  <a:avLst/>
                  <a:gdLst>
                    <a:gd name="connsiteX0" fmla="*/ 0 w 1650670"/>
                    <a:gd name="connsiteY0" fmla="*/ 11876 h 5070764"/>
                    <a:gd name="connsiteX1" fmla="*/ 1009402 w 1650670"/>
                    <a:gd name="connsiteY1" fmla="*/ 2541320 h 5070764"/>
                    <a:gd name="connsiteX2" fmla="*/ 35626 w 1650670"/>
                    <a:gd name="connsiteY2" fmla="*/ 5058889 h 5070764"/>
                    <a:gd name="connsiteX3" fmla="*/ 534389 w 1650670"/>
                    <a:gd name="connsiteY3" fmla="*/ 5070764 h 5070764"/>
                    <a:gd name="connsiteX4" fmla="*/ 1650670 w 1650670"/>
                    <a:gd name="connsiteY4" fmla="*/ 2553195 h 5070764"/>
                    <a:gd name="connsiteX5" fmla="*/ 546264 w 1650670"/>
                    <a:gd name="connsiteY5" fmla="*/ 0 h 5070764"/>
                    <a:gd name="connsiteX6" fmla="*/ 0 w 1650670"/>
                    <a:gd name="connsiteY6" fmla="*/ 11876 h 50707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50670" h="5070764">
                      <a:moveTo>
                        <a:pt x="0" y="11876"/>
                      </a:moveTo>
                      <a:lnTo>
                        <a:pt x="1009402" y="2541320"/>
                      </a:lnTo>
                      <a:lnTo>
                        <a:pt x="35626" y="5058889"/>
                      </a:lnTo>
                      <a:lnTo>
                        <a:pt x="534389" y="5070764"/>
                      </a:lnTo>
                      <a:lnTo>
                        <a:pt x="1650670" y="2553195"/>
                      </a:lnTo>
                      <a:lnTo>
                        <a:pt x="546264" y="0"/>
                      </a:lnTo>
                      <a:lnTo>
                        <a:pt x="0" y="1187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/>
                </a:p>
              </p:txBody>
            </p:sp>
            <p:cxnSp>
              <p:nvCxnSpPr>
                <p:cNvPr id="70" name="Lige forbindelse 69"/>
                <p:cNvCxnSpPr/>
                <p:nvPr/>
              </p:nvCxnSpPr>
              <p:spPr>
                <a:xfrm flipH="1" flipV="1">
                  <a:off x="3809427" y="4756674"/>
                  <a:ext cx="10673" cy="251858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Lige forbindelse 70"/>
                <p:cNvCxnSpPr/>
                <p:nvPr/>
              </p:nvCxnSpPr>
              <p:spPr>
                <a:xfrm flipH="1" flipV="1">
                  <a:off x="2155363" y="4751248"/>
                  <a:ext cx="10673" cy="251858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Lige forbindelse 71"/>
                <p:cNvCxnSpPr/>
                <p:nvPr/>
              </p:nvCxnSpPr>
              <p:spPr>
                <a:xfrm flipH="1" flipV="1">
                  <a:off x="5450855" y="4722503"/>
                  <a:ext cx="11702" cy="255221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Kombinationstegning 18"/>
                <p:cNvSpPr/>
                <p:nvPr/>
              </p:nvSpPr>
              <p:spPr>
                <a:xfrm>
                  <a:off x="8515350" y="6217444"/>
                  <a:ext cx="464344" cy="1057275"/>
                </a:xfrm>
                <a:custGeom>
                  <a:avLst/>
                  <a:gdLst>
                    <a:gd name="connsiteX0" fmla="*/ 461963 w 464344"/>
                    <a:gd name="connsiteY0" fmla="*/ 0 h 1057275"/>
                    <a:gd name="connsiteX1" fmla="*/ 0 w 464344"/>
                    <a:gd name="connsiteY1" fmla="*/ 1052512 h 1057275"/>
                    <a:gd name="connsiteX2" fmla="*/ 464344 w 464344"/>
                    <a:gd name="connsiteY2" fmla="*/ 1057275 h 1057275"/>
                    <a:gd name="connsiteX3" fmla="*/ 461963 w 464344"/>
                    <a:gd name="connsiteY3" fmla="*/ 0 h 1057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64344" h="1057275">
                      <a:moveTo>
                        <a:pt x="461963" y="0"/>
                      </a:moveTo>
                      <a:lnTo>
                        <a:pt x="0" y="1052512"/>
                      </a:lnTo>
                      <a:lnTo>
                        <a:pt x="464344" y="1057275"/>
                      </a:lnTo>
                      <a:cubicBezTo>
                        <a:pt x="463550" y="704850"/>
                        <a:pt x="462757" y="352425"/>
                        <a:pt x="461963" y="0"/>
                      </a:cubicBezTo>
                      <a:close/>
                    </a:path>
                  </a:pathLst>
                </a:custGeom>
                <a:solidFill>
                  <a:srgbClr val="FFF6E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/>
                </a:p>
              </p:txBody>
            </p:sp>
            <p:cxnSp>
              <p:nvCxnSpPr>
                <p:cNvPr id="27" name="Lige forbindelse 26"/>
                <p:cNvCxnSpPr/>
                <p:nvPr/>
              </p:nvCxnSpPr>
              <p:spPr>
                <a:xfrm flipH="1" flipV="1">
                  <a:off x="7117730" y="4741554"/>
                  <a:ext cx="11702" cy="253370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" name="Forbindelse: vinklet 4">
                <a:extLst>
                  <a:ext uri="{FF2B5EF4-FFF2-40B4-BE49-F238E27FC236}">
                    <a16:creationId xmlns:a16="http://schemas.microsoft.com/office/drawing/2014/main" id="{7910DADC-9C76-507D-7F17-5F0EA2D06C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9106" y="8175802"/>
                <a:ext cx="3793303" cy="803606"/>
              </a:xfrm>
              <a:prstGeom prst="bentConnector3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Forbindelse: vinklet 7">
                <a:extLst>
                  <a:ext uri="{FF2B5EF4-FFF2-40B4-BE49-F238E27FC236}">
                    <a16:creationId xmlns:a16="http://schemas.microsoft.com/office/drawing/2014/main" id="{C56A9DED-84F2-DC57-4895-491482C3BCD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288" y="8175802"/>
                <a:ext cx="4374597" cy="803606"/>
              </a:xfrm>
              <a:prstGeom prst="bentConnector3">
                <a:avLst/>
              </a:prstGeom>
              <a:ln w="381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Lige forbindelse 12">
                <a:extLst>
                  <a:ext uri="{FF2B5EF4-FFF2-40B4-BE49-F238E27FC236}">
                    <a16:creationId xmlns:a16="http://schemas.microsoft.com/office/drawing/2014/main" id="{9EB509E2-2011-4BEB-7AAF-E42CD3705F30}"/>
                  </a:ext>
                </a:extLst>
              </p:cNvPr>
              <p:cNvCxnSpPr/>
              <p:nvPr/>
            </p:nvCxnSpPr>
            <p:spPr>
              <a:xfrm flipV="1">
                <a:off x="4477666" y="7382804"/>
                <a:ext cx="0" cy="79299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kstfelt 13">
                <a:extLst>
                  <a:ext uri="{FF2B5EF4-FFF2-40B4-BE49-F238E27FC236}">
                    <a16:creationId xmlns:a16="http://schemas.microsoft.com/office/drawing/2014/main" id="{7B46BFAF-AFA1-8D3F-CF22-60B78CA2312B}"/>
                  </a:ext>
                </a:extLst>
              </p:cNvPr>
              <p:cNvSpPr txBox="1"/>
              <p:nvPr/>
            </p:nvSpPr>
            <p:spPr>
              <a:xfrm>
                <a:off x="603504" y="7370064"/>
                <a:ext cx="283539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a-DK" dirty="0"/>
                  <a:t>UPSTREAM</a:t>
                </a:r>
              </a:p>
              <a:p>
                <a:r>
                  <a:rPr lang="da-DK" dirty="0" err="1"/>
                  <a:t>Backward</a:t>
                </a:r>
                <a:r>
                  <a:rPr lang="da-DK" dirty="0"/>
                  <a:t> Integration</a:t>
                </a:r>
              </a:p>
              <a:p>
                <a:r>
                  <a:rPr lang="da-DK" dirty="0" err="1"/>
                  <a:t>Vertical</a:t>
                </a:r>
                <a:endParaRPr lang="da-DK" dirty="0"/>
              </a:p>
            </p:txBody>
          </p:sp>
          <p:sp>
            <p:nvSpPr>
              <p:cNvPr id="15" name="Tekstfelt 14">
                <a:extLst>
                  <a:ext uri="{FF2B5EF4-FFF2-40B4-BE49-F238E27FC236}">
                    <a16:creationId xmlns:a16="http://schemas.microsoft.com/office/drawing/2014/main" id="{81267949-1F68-E2A9-02A4-746AEB704C58}"/>
                  </a:ext>
                </a:extLst>
              </p:cNvPr>
              <p:cNvSpPr txBox="1"/>
              <p:nvPr/>
            </p:nvSpPr>
            <p:spPr>
              <a:xfrm>
                <a:off x="5017057" y="7373172"/>
                <a:ext cx="2659767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da-DK" dirty="0"/>
                  <a:t>DOWNSTREAM</a:t>
                </a:r>
              </a:p>
              <a:p>
                <a:pPr algn="r"/>
                <a:r>
                  <a:rPr lang="da-DK" dirty="0"/>
                  <a:t>Forward Integration</a:t>
                </a:r>
              </a:p>
              <a:p>
                <a:pPr algn="r"/>
                <a:r>
                  <a:rPr lang="da-DK" dirty="0" err="1"/>
                  <a:t>Vertical</a:t>
                </a:r>
                <a:endParaRPr lang="da-DK" dirty="0"/>
              </a:p>
              <a:p>
                <a:pPr algn="r"/>
                <a:endParaRPr lang="da-DK" dirty="0"/>
              </a:p>
            </p:txBody>
          </p:sp>
        </p:grp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9C217475-A763-AC36-17C7-ACA7310DEE6A}"/>
                </a:ext>
              </a:extLst>
            </p:cNvPr>
            <p:cNvSpPr txBox="1"/>
            <p:nvPr/>
          </p:nvSpPr>
          <p:spPr>
            <a:xfrm rot="3960317">
              <a:off x="8291136" y="3330846"/>
              <a:ext cx="10979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b="1" dirty="0">
                  <a:solidFill>
                    <a:schemeClr val="bg1"/>
                  </a:solidFill>
                </a:rPr>
                <a:t>Margin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A62B7543-0AC2-2DFF-AF7A-4641BF59B44D}"/>
                </a:ext>
              </a:extLst>
            </p:cNvPr>
            <p:cNvSpPr txBox="1"/>
            <p:nvPr/>
          </p:nvSpPr>
          <p:spPr>
            <a:xfrm rot="6788003">
              <a:off x="7975985" y="5955003"/>
              <a:ext cx="1688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b="1" dirty="0">
                  <a:solidFill>
                    <a:schemeClr val="bg1"/>
                  </a:solidFill>
                </a:rPr>
                <a:t>Margin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0507365"/>
      </p:ext>
    </p:extLst>
  </p:cSld>
  <p:clrMapOvr>
    <a:masterClrMapping/>
  </p:clrMapOvr>
  <p:transition advTm="1309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43" y="2350892"/>
            <a:ext cx="16255999" cy="4432285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r>
              <a:rPr lang="da-DK" sz="4800" b="1" dirty="0">
                <a:solidFill>
                  <a:srgbClr val="45210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More on </a:t>
            </a:r>
            <a:r>
              <a:rPr lang="da-DK" sz="4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subject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</a:t>
            </a:r>
            <a:r>
              <a:rPr lang="da-DK" sz="7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FlixAbout.com</a:t>
            </a:r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6" y="3417742"/>
            <a:ext cx="10058400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787010"/>
      </p:ext>
    </p:extLst>
  </p:cSld>
  <p:clrMapOvr>
    <a:masterClrMapping/>
  </p:clrMapOvr>
  <p:transition advClick="0" advTm="6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6640</TotalTime>
  <Words>91</Words>
  <Application>Microsoft Office PowerPoint</Application>
  <PresentationFormat>Brugerdefineret</PresentationFormat>
  <Paragraphs>41</Paragraphs>
  <Slides>3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9" baseType="lpstr">
      <vt:lpstr>Aharoni</vt:lpstr>
      <vt:lpstr>Arial</vt:lpstr>
      <vt:lpstr>Arial Black</vt:lpstr>
      <vt:lpstr>Calibri</vt:lpstr>
      <vt:lpstr>Myriad Web Pro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MonsterCreative</dc:creator>
  <cp:lastModifiedBy>Kirsten Wissing Gramkow</cp:lastModifiedBy>
  <cp:revision>445</cp:revision>
  <dcterms:created xsi:type="dcterms:W3CDTF">2012-01-17T11:58:12Z</dcterms:created>
  <dcterms:modified xsi:type="dcterms:W3CDTF">2024-09-30T09:55:37Z</dcterms:modified>
</cp:coreProperties>
</file>