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64" r:id="rId3"/>
    <p:sldId id="263" r:id="rId4"/>
  </p:sldIdLst>
  <p:sldSz cx="16343313" cy="9018588"/>
  <p:notesSz cx="6858000" cy="9144000"/>
  <p:custDataLst>
    <p:tags r:id="rId6"/>
  </p:custDataLst>
  <p:defaultTextStyle>
    <a:defPPr>
      <a:defRPr lang="da-DK"/>
    </a:defPPr>
    <a:lvl1pPr marL="0" algn="l" defTabSz="724616" rtl="0" eaLnBrk="1" latinLnBrk="0" hangingPunct="1">
      <a:defRPr sz="2853" kern="1200">
        <a:solidFill>
          <a:schemeClr val="tx1"/>
        </a:solidFill>
        <a:latin typeface="+mn-lt"/>
        <a:ea typeface="+mn-ea"/>
        <a:cs typeface="+mn-cs"/>
      </a:defRPr>
    </a:lvl1pPr>
    <a:lvl2pPr marL="724616" algn="l" defTabSz="724616" rtl="0" eaLnBrk="1" latinLnBrk="0" hangingPunct="1">
      <a:defRPr sz="2853" kern="1200">
        <a:solidFill>
          <a:schemeClr val="tx1"/>
        </a:solidFill>
        <a:latin typeface="+mn-lt"/>
        <a:ea typeface="+mn-ea"/>
        <a:cs typeface="+mn-cs"/>
      </a:defRPr>
    </a:lvl2pPr>
    <a:lvl3pPr marL="1449233" algn="l" defTabSz="724616" rtl="0" eaLnBrk="1" latinLnBrk="0" hangingPunct="1">
      <a:defRPr sz="2853" kern="1200">
        <a:solidFill>
          <a:schemeClr val="tx1"/>
        </a:solidFill>
        <a:latin typeface="+mn-lt"/>
        <a:ea typeface="+mn-ea"/>
        <a:cs typeface="+mn-cs"/>
      </a:defRPr>
    </a:lvl3pPr>
    <a:lvl4pPr marL="2173849" algn="l" defTabSz="724616" rtl="0" eaLnBrk="1" latinLnBrk="0" hangingPunct="1">
      <a:defRPr sz="2853" kern="1200">
        <a:solidFill>
          <a:schemeClr val="tx1"/>
        </a:solidFill>
        <a:latin typeface="+mn-lt"/>
        <a:ea typeface="+mn-ea"/>
        <a:cs typeface="+mn-cs"/>
      </a:defRPr>
    </a:lvl4pPr>
    <a:lvl5pPr marL="2898465" algn="l" defTabSz="724616" rtl="0" eaLnBrk="1" latinLnBrk="0" hangingPunct="1">
      <a:defRPr sz="2853" kern="1200">
        <a:solidFill>
          <a:schemeClr val="tx1"/>
        </a:solidFill>
        <a:latin typeface="+mn-lt"/>
        <a:ea typeface="+mn-ea"/>
        <a:cs typeface="+mn-cs"/>
      </a:defRPr>
    </a:lvl5pPr>
    <a:lvl6pPr marL="3623081" algn="l" defTabSz="724616" rtl="0" eaLnBrk="1" latinLnBrk="0" hangingPunct="1">
      <a:defRPr sz="2853" kern="1200">
        <a:solidFill>
          <a:schemeClr val="tx1"/>
        </a:solidFill>
        <a:latin typeface="+mn-lt"/>
        <a:ea typeface="+mn-ea"/>
        <a:cs typeface="+mn-cs"/>
      </a:defRPr>
    </a:lvl6pPr>
    <a:lvl7pPr marL="4347698" algn="l" defTabSz="724616" rtl="0" eaLnBrk="1" latinLnBrk="0" hangingPunct="1">
      <a:defRPr sz="2853" kern="1200">
        <a:solidFill>
          <a:schemeClr val="tx1"/>
        </a:solidFill>
        <a:latin typeface="+mn-lt"/>
        <a:ea typeface="+mn-ea"/>
        <a:cs typeface="+mn-cs"/>
      </a:defRPr>
    </a:lvl7pPr>
    <a:lvl8pPr marL="5072314" algn="l" defTabSz="724616" rtl="0" eaLnBrk="1" latinLnBrk="0" hangingPunct="1">
      <a:defRPr sz="2853" kern="1200">
        <a:solidFill>
          <a:schemeClr val="tx1"/>
        </a:solidFill>
        <a:latin typeface="+mn-lt"/>
        <a:ea typeface="+mn-ea"/>
        <a:cs typeface="+mn-cs"/>
      </a:defRPr>
    </a:lvl8pPr>
    <a:lvl9pPr marL="5796930" algn="l" defTabSz="724616" rtl="0" eaLnBrk="1" latinLnBrk="0" hangingPunct="1">
      <a:defRPr sz="28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1" userDrawn="1">
          <p15:clr>
            <a:srgbClr val="A4A3A4"/>
          </p15:clr>
        </p15:guide>
        <p15:guide id="2" pos="51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D38"/>
    <a:srgbClr val="3E7F9F"/>
    <a:srgbClr val="D53627"/>
    <a:srgbClr val="F794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82416" autoAdjust="0"/>
  </p:normalViewPr>
  <p:slideViewPr>
    <p:cSldViewPr snapToGrid="0" snapToObjects="1">
      <p:cViewPr varScale="1">
        <p:scale>
          <a:sx n="54" d="100"/>
          <a:sy n="54" d="100"/>
        </p:scale>
        <p:origin x="1114" y="62"/>
      </p:cViewPr>
      <p:guideLst>
        <p:guide orient="horz" pos="2841"/>
        <p:guide pos="514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16536-A9A1-A340-8CB4-774F1164B9AE}" type="datetimeFigureOut">
              <a:rPr lang="da-DK" smtClean="0"/>
              <a:pPr/>
              <a:t>25-06-2021</a:t>
            </a:fld>
            <a:endParaRPr lang="da-DK"/>
          </a:p>
        </p:txBody>
      </p:sp>
      <p:sp>
        <p:nvSpPr>
          <p:cNvPr id="4" name="Pladsholder til diasbillede 3"/>
          <p:cNvSpPr>
            <a:spLocks noGrp="1" noRot="1" noChangeAspect="1"/>
          </p:cNvSpPr>
          <p:nvPr>
            <p:ph type="sldImg" idx="2"/>
          </p:nvPr>
        </p:nvSpPr>
        <p:spPr>
          <a:xfrm>
            <a:off x="322263" y="685800"/>
            <a:ext cx="621347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F56114-ABB9-7047-80F6-B90EAB6A0C34}" type="slidenum">
              <a:rPr lang="da-DK" smtClean="0"/>
              <a:pPr/>
              <a:t>‹nr.›</a:t>
            </a:fld>
            <a:endParaRPr lang="da-DK"/>
          </a:p>
        </p:txBody>
      </p:sp>
    </p:spTree>
    <p:extLst>
      <p:ext uri="{BB962C8B-B14F-4D97-AF65-F5344CB8AC3E}">
        <p14:creationId xmlns:p14="http://schemas.microsoft.com/office/powerpoint/2010/main" val="2854816328"/>
      </p:ext>
    </p:extLst>
  </p:cSld>
  <p:clrMap bg1="lt1" tx1="dk1" bg2="lt2" tx2="dk2" accent1="accent1" accent2="accent2" accent3="accent3" accent4="accent4" accent5="accent5" accent6="accent6" hlink="hlink" folHlink="folHlink"/>
  <p:notesStyle>
    <a:lvl1pPr marL="0" algn="l" defTabSz="724616" rtl="0" eaLnBrk="1" latinLnBrk="0" hangingPunct="1">
      <a:defRPr sz="1902" kern="1200">
        <a:solidFill>
          <a:schemeClr val="tx1"/>
        </a:solidFill>
        <a:latin typeface="+mn-lt"/>
        <a:ea typeface="+mn-ea"/>
        <a:cs typeface="+mn-cs"/>
      </a:defRPr>
    </a:lvl1pPr>
    <a:lvl2pPr marL="724616" algn="l" defTabSz="724616" rtl="0" eaLnBrk="1" latinLnBrk="0" hangingPunct="1">
      <a:defRPr sz="1902" kern="1200">
        <a:solidFill>
          <a:schemeClr val="tx1"/>
        </a:solidFill>
        <a:latin typeface="+mn-lt"/>
        <a:ea typeface="+mn-ea"/>
        <a:cs typeface="+mn-cs"/>
      </a:defRPr>
    </a:lvl2pPr>
    <a:lvl3pPr marL="1449233" algn="l" defTabSz="724616" rtl="0" eaLnBrk="1" latinLnBrk="0" hangingPunct="1">
      <a:defRPr sz="1902" kern="1200">
        <a:solidFill>
          <a:schemeClr val="tx1"/>
        </a:solidFill>
        <a:latin typeface="+mn-lt"/>
        <a:ea typeface="+mn-ea"/>
        <a:cs typeface="+mn-cs"/>
      </a:defRPr>
    </a:lvl3pPr>
    <a:lvl4pPr marL="2173849" algn="l" defTabSz="724616" rtl="0" eaLnBrk="1" latinLnBrk="0" hangingPunct="1">
      <a:defRPr sz="1902" kern="1200">
        <a:solidFill>
          <a:schemeClr val="tx1"/>
        </a:solidFill>
        <a:latin typeface="+mn-lt"/>
        <a:ea typeface="+mn-ea"/>
        <a:cs typeface="+mn-cs"/>
      </a:defRPr>
    </a:lvl4pPr>
    <a:lvl5pPr marL="2898465" algn="l" defTabSz="724616" rtl="0" eaLnBrk="1" latinLnBrk="0" hangingPunct="1">
      <a:defRPr sz="1902" kern="1200">
        <a:solidFill>
          <a:schemeClr val="tx1"/>
        </a:solidFill>
        <a:latin typeface="+mn-lt"/>
        <a:ea typeface="+mn-ea"/>
        <a:cs typeface="+mn-cs"/>
      </a:defRPr>
    </a:lvl5pPr>
    <a:lvl6pPr marL="3623081" algn="l" defTabSz="724616" rtl="0" eaLnBrk="1" latinLnBrk="0" hangingPunct="1">
      <a:defRPr sz="1902" kern="1200">
        <a:solidFill>
          <a:schemeClr val="tx1"/>
        </a:solidFill>
        <a:latin typeface="+mn-lt"/>
        <a:ea typeface="+mn-ea"/>
        <a:cs typeface="+mn-cs"/>
      </a:defRPr>
    </a:lvl6pPr>
    <a:lvl7pPr marL="4347698" algn="l" defTabSz="724616" rtl="0" eaLnBrk="1" latinLnBrk="0" hangingPunct="1">
      <a:defRPr sz="1902" kern="1200">
        <a:solidFill>
          <a:schemeClr val="tx1"/>
        </a:solidFill>
        <a:latin typeface="+mn-lt"/>
        <a:ea typeface="+mn-ea"/>
        <a:cs typeface="+mn-cs"/>
      </a:defRPr>
    </a:lvl7pPr>
    <a:lvl8pPr marL="5072314" algn="l" defTabSz="724616" rtl="0" eaLnBrk="1" latinLnBrk="0" hangingPunct="1">
      <a:defRPr sz="1902" kern="1200">
        <a:solidFill>
          <a:schemeClr val="tx1"/>
        </a:solidFill>
        <a:latin typeface="+mn-lt"/>
        <a:ea typeface="+mn-ea"/>
        <a:cs typeface="+mn-cs"/>
      </a:defRPr>
    </a:lvl8pPr>
    <a:lvl9pPr marL="5796930" algn="l" defTabSz="724616" rtl="0" eaLnBrk="1" latinLnBrk="0" hangingPunct="1">
      <a:defRPr sz="19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322263" y="685800"/>
            <a:ext cx="6213475" cy="3429000"/>
          </a:xfrm>
        </p:spPr>
      </p:sp>
      <p:sp>
        <p:nvSpPr>
          <p:cNvPr id="3" name="Pladsholder til not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David Kolb is an American learning specialist, and he developed the Experiential Learning model in the early 1970s together with his colleague Ron Fry. The model reflects the way we learn from our experiences and thus supports the life-long learning concept.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diasnummer 3"/>
          <p:cNvSpPr>
            <a:spLocks noGrp="1"/>
          </p:cNvSpPr>
          <p:nvPr>
            <p:ph type="sldNum" sz="quarter" idx="10"/>
          </p:nvPr>
        </p:nvSpPr>
        <p:spPr/>
        <p:txBody>
          <a:bodyPr/>
          <a:lstStyle/>
          <a:p>
            <a:fld id="{14F56114-ABB9-7047-80F6-B90EAB6A0C34}" type="slidenum">
              <a:rPr lang="da-DK" smtClean="0"/>
              <a:pPr/>
              <a:t>1</a:t>
            </a:fld>
            <a:endParaRPr lang="da-DK"/>
          </a:p>
        </p:txBody>
      </p:sp>
    </p:spTree>
    <p:extLst>
      <p:ext uri="{BB962C8B-B14F-4D97-AF65-F5344CB8AC3E}">
        <p14:creationId xmlns:p14="http://schemas.microsoft.com/office/powerpoint/2010/main" val="299505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322263" y="685800"/>
            <a:ext cx="6213475" cy="3429000"/>
          </a:xfrm>
        </p:spPr>
      </p:sp>
      <p:sp>
        <p:nvSpPr>
          <p:cNvPr id="3" name="Pladsholder til not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model consists of four elements:</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Concrete Experience</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Observation of and reflection on that experience – Reflective observation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Formation of new concepts based upon the reflection  -abstract conceptualization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Testing the new concepts – active experimentation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four elements can be placed in a circle – a spiral of learning – which can begin with any of the four elements, but it will typically begin with a concrete experience. The model shows the process of learning. </a:t>
            </a:r>
          </a:p>
          <a:p>
            <a:pPr marL="0" marR="0" lvl="0" indent="0" algn="l" defTabSz="724616"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four elements can be placed in a circle – a spiral of learning – which can begin with any of the four elements, but it will typically begin with a concrete experience. The model shows the process of learning.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Pladsholder til diasnummer 3"/>
          <p:cNvSpPr>
            <a:spLocks noGrp="1"/>
          </p:cNvSpPr>
          <p:nvPr>
            <p:ph type="sldNum" sz="quarter" idx="10"/>
          </p:nvPr>
        </p:nvSpPr>
        <p:spPr/>
        <p:txBody>
          <a:bodyPr/>
          <a:lstStyle/>
          <a:p>
            <a:fld id="{14F56114-ABB9-7047-80F6-B90EAB6A0C34}" type="slidenum">
              <a:rPr lang="da-DK" smtClean="0"/>
              <a:pPr/>
              <a:t>2</a:t>
            </a:fld>
            <a:endParaRPr lang="da-DK"/>
          </a:p>
        </p:txBody>
      </p:sp>
    </p:spTree>
    <p:extLst>
      <p:ext uri="{BB962C8B-B14F-4D97-AF65-F5344CB8AC3E}">
        <p14:creationId xmlns:p14="http://schemas.microsoft.com/office/powerpoint/2010/main" val="3429731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1225749" y="2801608"/>
            <a:ext cx="13891816" cy="1933151"/>
          </a:xfrm>
        </p:spPr>
        <p:txBody>
          <a:bodyPr/>
          <a:lstStyle/>
          <a:p>
            <a:r>
              <a:rPr lang="da-DK"/>
              <a:t>Klik for at redigere i masteren</a:t>
            </a:r>
          </a:p>
        </p:txBody>
      </p:sp>
      <p:sp>
        <p:nvSpPr>
          <p:cNvPr id="3" name="Undertitel 2"/>
          <p:cNvSpPr>
            <a:spLocks noGrp="1"/>
          </p:cNvSpPr>
          <p:nvPr>
            <p:ph type="subTitle" idx="1"/>
          </p:nvPr>
        </p:nvSpPr>
        <p:spPr>
          <a:xfrm>
            <a:off x="2451497" y="5110533"/>
            <a:ext cx="11440319" cy="23047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51496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424713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848902" y="361162"/>
            <a:ext cx="3677245" cy="7695027"/>
          </a:xfrm>
        </p:spPr>
        <p:txBody>
          <a:bodyPr vert="eaVert"/>
          <a:lstStyle/>
          <a:p>
            <a:r>
              <a:rPr lang="da-DK"/>
              <a:t>Klik for at redigere i masteren</a:t>
            </a:r>
          </a:p>
        </p:txBody>
      </p:sp>
      <p:sp>
        <p:nvSpPr>
          <p:cNvPr id="3" name="Pladsholder til lodret titel 2"/>
          <p:cNvSpPr>
            <a:spLocks noGrp="1"/>
          </p:cNvSpPr>
          <p:nvPr>
            <p:ph type="body" orient="vert" idx="1"/>
          </p:nvPr>
        </p:nvSpPr>
        <p:spPr>
          <a:xfrm>
            <a:off x="817166" y="361162"/>
            <a:ext cx="10759348" cy="769502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108994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302558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91009" y="5795278"/>
            <a:ext cx="13891816" cy="1791192"/>
          </a:xfrm>
        </p:spPr>
        <p:txBody>
          <a:bodyPr anchor="t"/>
          <a:lstStyle>
            <a:lvl1pPr algn="l">
              <a:defRPr sz="4000" b="1" cap="all"/>
            </a:lvl1pPr>
          </a:lstStyle>
          <a:p>
            <a:r>
              <a:rPr lang="da-DK"/>
              <a:t>Klik for at redigere i masteren</a:t>
            </a:r>
          </a:p>
        </p:txBody>
      </p:sp>
      <p:sp>
        <p:nvSpPr>
          <p:cNvPr id="3" name="Pladsholder til tekst 2"/>
          <p:cNvSpPr>
            <a:spLocks noGrp="1"/>
          </p:cNvSpPr>
          <p:nvPr>
            <p:ph type="body" idx="1"/>
          </p:nvPr>
        </p:nvSpPr>
        <p:spPr>
          <a:xfrm>
            <a:off x="1291009" y="3822463"/>
            <a:ext cx="13891816" cy="197281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42476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sz="half" idx="1"/>
          </p:nvPr>
        </p:nvSpPr>
        <p:spPr>
          <a:xfrm>
            <a:off x="817165" y="2104338"/>
            <a:ext cx="7218297" cy="59518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8307851" y="2104338"/>
            <a:ext cx="7218297" cy="59518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33357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masteren</a:t>
            </a:r>
          </a:p>
        </p:txBody>
      </p:sp>
      <p:sp>
        <p:nvSpPr>
          <p:cNvPr id="3" name="Pladsholder til tekst 2"/>
          <p:cNvSpPr>
            <a:spLocks noGrp="1"/>
          </p:cNvSpPr>
          <p:nvPr>
            <p:ph type="body" idx="1"/>
          </p:nvPr>
        </p:nvSpPr>
        <p:spPr>
          <a:xfrm>
            <a:off x="817166" y="2018745"/>
            <a:ext cx="7221135" cy="8413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817166" y="2860061"/>
            <a:ext cx="7221135" cy="51961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8302177" y="2018745"/>
            <a:ext cx="7223971" cy="8413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8302177" y="2860061"/>
            <a:ext cx="7223971" cy="51961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396499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dato 2"/>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314040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314904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7167" y="359073"/>
            <a:ext cx="5376837" cy="1528150"/>
          </a:xfrm>
        </p:spPr>
        <p:txBody>
          <a:bodyPr anchor="b"/>
          <a:lstStyle>
            <a:lvl1pPr algn="l">
              <a:defRPr sz="2000" b="1"/>
            </a:lvl1pPr>
          </a:lstStyle>
          <a:p>
            <a:r>
              <a:rPr lang="da-DK"/>
              <a:t>Klik for at redigere i masteren</a:t>
            </a:r>
          </a:p>
        </p:txBody>
      </p:sp>
      <p:sp>
        <p:nvSpPr>
          <p:cNvPr id="3" name="Pladsholder til indhold 2"/>
          <p:cNvSpPr>
            <a:spLocks noGrp="1"/>
          </p:cNvSpPr>
          <p:nvPr>
            <p:ph idx="1"/>
          </p:nvPr>
        </p:nvSpPr>
        <p:spPr>
          <a:xfrm>
            <a:off x="6389781" y="359074"/>
            <a:ext cx="9136366" cy="76971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17167" y="1887224"/>
            <a:ext cx="5376837" cy="616896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4037461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203404" y="6313011"/>
            <a:ext cx="9805988" cy="745287"/>
          </a:xfrm>
        </p:spPr>
        <p:txBody>
          <a:bodyPr anchor="b"/>
          <a:lstStyle>
            <a:lvl1pPr algn="l">
              <a:defRPr sz="2000" b="1"/>
            </a:lvl1pPr>
          </a:lstStyle>
          <a:p>
            <a:r>
              <a:rPr lang="da-DK"/>
              <a:t>Klik for at redigere i masteren</a:t>
            </a:r>
          </a:p>
        </p:txBody>
      </p:sp>
      <p:sp>
        <p:nvSpPr>
          <p:cNvPr id="3" name="Pladsholder til billede 2"/>
          <p:cNvSpPr>
            <a:spLocks noGrp="1"/>
          </p:cNvSpPr>
          <p:nvPr>
            <p:ph type="pic" idx="1"/>
          </p:nvPr>
        </p:nvSpPr>
        <p:spPr>
          <a:xfrm>
            <a:off x="3203404" y="805827"/>
            <a:ext cx="9805988" cy="54111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3203404" y="7058298"/>
            <a:ext cx="9805988" cy="10584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94FD8D0A-BF26-3E47-BA9B-63990BF07E6B}" type="datetimeFigureOut">
              <a:rPr lang="da-DK" smtClean="0"/>
              <a:pPr/>
              <a:t>25-06-2021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4A20179-FCA8-6941-832D-51DC933F69A1}" type="slidenum">
              <a:rPr lang="da-DK" smtClean="0"/>
              <a:pPr/>
              <a:t>‹nr.›</a:t>
            </a:fld>
            <a:endParaRPr lang="da-DK"/>
          </a:p>
        </p:txBody>
      </p:sp>
    </p:spTree>
    <p:extLst>
      <p:ext uri="{BB962C8B-B14F-4D97-AF65-F5344CB8AC3E}">
        <p14:creationId xmlns:p14="http://schemas.microsoft.com/office/powerpoint/2010/main" val="157412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7166" y="361162"/>
            <a:ext cx="14708982" cy="1503098"/>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817166" y="2104338"/>
            <a:ext cx="14708982" cy="5951851"/>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17166" y="8358896"/>
            <a:ext cx="3813440" cy="480156"/>
          </a:xfrm>
          <a:prstGeom prst="rect">
            <a:avLst/>
          </a:prstGeom>
        </p:spPr>
        <p:txBody>
          <a:bodyPr vert="horz" lIns="91440" tIns="45720" rIns="91440" bIns="45720" rtlCol="0" anchor="ctr"/>
          <a:lstStyle>
            <a:lvl1pPr algn="l">
              <a:defRPr sz="1200">
                <a:solidFill>
                  <a:schemeClr val="tx1">
                    <a:tint val="75000"/>
                  </a:schemeClr>
                </a:solidFill>
              </a:defRPr>
            </a:lvl1pPr>
          </a:lstStyle>
          <a:p>
            <a:fld id="{94FD8D0A-BF26-3E47-BA9B-63990BF07E6B}" type="datetimeFigureOut">
              <a:rPr lang="da-DK" smtClean="0"/>
              <a:pPr/>
              <a:t>25-06-2021</a:t>
            </a:fld>
            <a:endParaRPr lang="da-DK"/>
          </a:p>
        </p:txBody>
      </p:sp>
      <p:sp>
        <p:nvSpPr>
          <p:cNvPr id="5" name="Pladsholder til sidefod 4"/>
          <p:cNvSpPr>
            <a:spLocks noGrp="1"/>
          </p:cNvSpPr>
          <p:nvPr>
            <p:ph type="ftr" sz="quarter" idx="3"/>
          </p:nvPr>
        </p:nvSpPr>
        <p:spPr>
          <a:xfrm>
            <a:off x="5583966" y="8358896"/>
            <a:ext cx="5175382" cy="48015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712708" y="8358896"/>
            <a:ext cx="3813440" cy="480156"/>
          </a:xfrm>
          <a:prstGeom prst="rect">
            <a:avLst/>
          </a:prstGeom>
        </p:spPr>
        <p:txBody>
          <a:bodyPr vert="horz" lIns="91440" tIns="45720" rIns="91440" bIns="45720" rtlCol="0" anchor="ctr"/>
          <a:lstStyle>
            <a:lvl1pPr algn="r">
              <a:defRPr sz="1200">
                <a:solidFill>
                  <a:schemeClr val="tx1">
                    <a:tint val="75000"/>
                  </a:schemeClr>
                </a:solidFill>
              </a:defRPr>
            </a:lvl1pPr>
          </a:lstStyle>
          <a:p>
            <a:fld id="{14A20179-FCA8-6941-832D-51DC933F69A1}" type="slidenum">
              <a:rPr lang="da-DK" smtClean="0"/>
              <a:pPr/>
              <a:t>‹nr.›</a:t>
            </a:fld>
            <a:endParaRPr lang="da-DK"/>
          </a:p>
        </p:txBody>
      </p:sp>
    </p:spTree>
    <p:extLst>
      <p:ext uri="{BB962C8B-B14F-4D97-AF65-F5344CB8AC3E}">
        <p14:creationId xmlns:p14="http://schemas.microsoft.com/office/powerpoint/2010/main" val="371913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9"/>
          <p:cNvSpPr txBox="1"/>
          <p:nvPr/>
        </p:nvSpPr>
        <p:spPr>
          <a:xfrm>
            <a:off x="1119947" y="3752929"/>
            <a:ext cx="9806331" cy="1323439"/>
          </a:xfrm>
          <a:prstGeom prst="rect">
            <a:avLst/>
          </a:prstGeom>
          <a:noFill/>
          <a:ln>
            <a:noFill/>
          </a:ln>
        </p:spPr>
        <p:txBody>
          <a:bodyPr wrap="square" rtlCol="0">
            <a:spAutoFit/>
          </a:bodyPr>
          <a:lstStyle/>
          <a:p>
            <a:pPr lvl="0"/>
            <a:r>
              <a:rPr lang="da-DK" sz="8000" b="1" dirty="0">
                <a:solidFill>
                  <a:srgbClr val="9BBB59"/>
                </a:solidFill>
                <a:latin typeface="Aharoni"/>
                <a:ea typeface="Aharoni"/>
                <a:cs typeface="Aharoni"/>
              </a:rPr>
              <a:t>David A.</a:t>
            </a:r>
            <a:endParaRPr lang="da-DK" sz="8000" b="1" dirty="0">
              <a:solidFill>
                <a:srgbClr val="9BBB59"/>
              </a:solidFill>
            </a:endParaRPr>
          </a:p>
        </p:txBody>
      </p:sp>
      <p:sp>
        <p:nvSpPr>
          <p:cNvPr id="6" name="Tekstboks 10"/>
          <p:cNvSpPr txBox="1"/>
          <p:nvPr/>
        </p:nvSpPr>
        <p:spPr>
          <a:xfrm>
            <a:off x="1199459" y="4952830"/>
            <a:ext cx="9806331" cy="1323439"/>
          </a:xfrm>
          <a:prstGeom prst="rect">
            <a:avLst/>
          </a:prstGeom>
          <a:noFill/>
          <a:ln>
            <a:noFill/>
          </a:ln>
        </p:spPr>
        <p:txBody>
          <a:bodyPr wrap="square" rtlCol="0">
            <a:spAutoFit/>
          </a:bodyPr>
          <a:lstStyle/>
          <a:p>
            <a:r>
              <a:rPr lang="da-DK" sz="8000" b="1" dirty="0">
                <a:solidFill>
                  <a:srgbClr val="7F7F7F"/>
                </a:solidFill>
                <a:latin typeface="Aharoni"/>
                <a:ea typeface="Aharoni"/>
                <a:cs typeface="Aharoni"/>
              </a:rPr>
              <a:t>Kolb</a:t>
            </a:r>
            <a:endParaRPr lang="da-DK" sz="8000" b="1" dirty="0">
              <a:latin typeface="Calibri" pitchFamily="34" charset="0"/>
            </a:endParaRPr>
          </a:p>
        </p:txBody>
      </p:sp>
      <p:sp>
        <p:nvSpPr>
          <p:cNvPr id="7" name="Tekstboks 11"/>
          <p:cNvSpPr txBox="1"/>
          <p:nvPr/>
        </p:nvSpPr>
        <p:spPr>
          <a:xfrm>
            <a:off x="1199459" y="6118617"/>
            <a:ext cx="8270319" cy="1077218"/>
          </a:xfrm>
          <a:prstGeom prst="rect">
            <a:avLst/>
          </a:prstGeom>
          <a:noFill/>
          <a:ln>
            <a:noFill/>
          </a:ln>
        </p:spPr>
        <p:txBody>
          <a:bodyPr wrap="square" rtlCol="0">
            <a:spAutoFit/>
          </a:bodyPr>
          <a:lstStyle/>
          <a:p>
            <a:r>
              <a:rPr lang="da-DK" sz="3200" b="1" dirty="0" err="1">
                <a:solidFill>
                  <a:srgbClr val="595959"/>
                </a:solidFill>
                <a:latin typeface="Calibri" pitchFamily="34" charset="0"/>
              </a:rPr>
              <a:t>Psychologist</a:t>
            </a:r>
            <a:r>
              <a:rPr lang="da-DK" sz="3200" b="1" dirty="0">
                <a:solidFill>
                  <a:srgbClr val="595959"/>
                </a:solidFill>
                <a:latin typeface="Calibri" pitchFamily="34" charset="0"/>
              </a:rPr>
              <a:t> and </a:t>
            </a:r>
            <a:r>
              <a:rPr lang="da-DK" sz="3200" b="1" dirty="0" err="1">
                <a:solidFill>
                  <a:srgbClr val="595959"/>
                </a:solidFill>
                <a:latin typeface="Calibri" pitchFamily="34" charset="0"/>
              </a:rPr>
              <a:t>educational</a:t>
            </a:r>
            <a:r>
              <a:rPr lang="da-DK" sz="3200" b="1" dirty="0">
                <a:solidFill>
                  <a:srgbClr val="595959"/>
                </a:solidFill>
                <a:latin typeface="Calibri" pitchFamily="34" charset="0"/>
              </a:rPr>
              <a:t> </a:t>
            </a:r>
            <a:r>
              <a:rPr lang="da-DK" sz="3200" b="1" dirty="0" err="1">
                <a:solidFill>
                  <a:srgbClr val="595959"/>
                </a:solidFill>
                <a:latin typeface="Calibri" pitchFamily="34" charset="0"/>
              </a:rPr>
              <a:t>theorist</a:t>
            </a:r>
            <a:r>
              <a:rPr lang="da-DK" sz="3200" b="1" dirty="0">
                <a:solidFill>
                  <a:srgbClr val="595959"/>
                </a:solidFill>
                <a:latin typeface="Calibri" pitchFamily="34" charset="0"/>
              </a:rPr>
              <a:t> </a:t>
            </a:r>
          </a:p>
          <a:p>
            <a:r>
              <a:rPr lang="da-DK" sz="3200" b="1" dirty="0">
                <a:solidFill>
                  <a:srgbClr val="595959"/>
                </a:solidFill>
                <a:latin typeface="Calibri" pitchFamily="34" charset="0"/>
              </a:rPr>
              <a:t>Born in USA 1939</a:t>
            </a:r>
            <a:endParaRPr lang="da-DK" sz="3200" b="1" dirty="0">
              <a:latin typeface="Calibri" pitchFamily="34" charset="0"/>
            </a:endParaRPr>
          </a:p>
        </p:txBody>
      </p:sp>
      <p:pic>
        <p:nvPicPr>
          <p:cNvPr id="8"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1275531" y="6546158"/>
            <a:ext cx="8194247" cy="2135226"/>
          </a:xfrm>
          <a:prstGeom prst="rect">
            <a:avLst/>
          </a:prstGeom>
        </p:spPr>
      </p:pic>
      <p:sp>
        <p:nvSpPr>
          <p:cNvPr id="9" name="Text Box 8"/>
          <p:cNvSpPr txBox="1">
            <a:spLocks noChangeArrowheads="1"/>
          </p:cNvSpPr>
          <p:nvPr/>
        </p:nvSpPr>
        <p:spPr bwMode="auto">
          <a:xfrm>
            <a:off x="1119947" y="1578805"/>
            <a:ext cx="11021661" cy="2174124"/>
          </a:xfrm>
          <a:prstGeom prst="rect">
            <a:avLst/>
          </a:prstGeom>
          <a:noFill/>
          <a:ln w="9525">
            <a:noFill/>
            <a:miter lim="800000"/>
            <a:headEnd/>
            <a:tailEnd/>
          </a:ln>
        </p:spPr>
        <p:txBody>
          <a:bodyPr wrap="square" lIns="57598" tIns="28799" rIns="57598" bIns="28799">
            <a:spAutoFit/>
          </a:bodyPr>
          <a:lstStyle/>
          <a:p>
            <a:pPr defTabSz="575981">
              <a:spcBef>
                <a:spcPct val="50000"/>
              </a:spcBef>
            </a:pPr>
            <a:r>
              <a:rPr lang="da-DK" sz="5500" b="1" dirty="0" err="1">
                <a:solidFill>
                  <a:schemeClr val="tx1">
                    <a:lumMod val="85000"/>
                    <a:lumOff val="15000"/>
                  </a:schemeClr>
                </a:solidFill>
                <a:latin typeface="Arial Black" pitchFamily="34" charset="0"/>
              </a:rPr>
              <a:t>Experiental</a:t>
            </a:r>
            <a:r>
              <a:rPr lang="da-DK" sz="5500" b="1" dirty="0">
                <a:solidFill>
                  <a:schemeClr val="tx1">
                    <a:lumMod val="85000"/>
                    <a:lumOff val="15000"/>
                  </a:schemeClr>
                </a:solidFill>
                <a:latin typeface="Arial Black" pitchFamily="34" charset="0"/>
              </a:rPr>
              <a:t> Learning </a:t>
            </a:r>
          </a:p>
          <a:p>
            <a:pPr defTabSz="575981">
              <a:spcBef>
                <a:spcPct val="50000"/>
              </a:spcBef>
            </a:pPr>
            <a:r>
              <a:rPr lang="da-DK" sz="5500" b="1" dirty="0">
                <a:solidFill>
                  <a:schemeClr val="tx1">
                    <a:lumMod val="85000"/>
                    <a:lumOff val="15000"/>
                  </a:schemeClr>
                </a:solidFill>
                <a:latin typeface="Arial Black" pitchFamily="34" charset="0"/>
              </a:rPr>
              <a:t>Model</a:t>
            </a:r>
          </a:p>
        </p:txBody>
      </p:sp>
      <p:sp>
        <p:nvSpPr>
          <p:cNvPr id="10" name="Rektangel 6"/>
          <p:cNvSpPr/>
          <p:nvPr/>
        </p:nvSpPr>
        <p:spPr>
          <a:xfrm>
            <a:off x="505019" y="5585358"/>
            <a:ext cx="16030260" cy="3096026"/>
          </a:xfrm>
          <a:prstGeom prst="rect">
            <a:avLst/>
          </a:prstGeom>
        </p:spPr>
        <p:txBody>
          <a:bodyPr wrap="square" lIns="120525" tIns="60261" rIns="120525" bIns="60261">
            <a:spAutoFit/>
          </a:bodyPr>
          <a:lstStyle/>
          <a:p>
            <a:pPr algn="ctr"/>
            <a:endParaRPr lang="da-DK" sz="7100" dirty="0">
              <a:solidFill>
                <a:schemeClr val="tx1">
                  <a:lumMod val="85000"/>
                  <a:lumOff val="15000"/>
                </a:schemeClr>
              </a:solidFill>
              <a:latin typeface="Myriad Web Pro" pitchFamily="34" charset="0"/>
              <a:cs typeface="Aharoni" pitchFamily="2" charset="-79"/>
            </a:endParaRPr>
          </a:p>
          <a:p>
            <a:pPr algn="ctr"/>
            <a:endParaRPr lang="da-DK" sz="4733" b="1" dirty="0">
              <a:solidFill>
                <a:schemeClr val="tx1">
                  <a:lumMod val="85000"/>
                  <a:lumOff val="15000"/>
                </a:schemeClr>
              </a:solidFill>
              <a:latin typeface="Myriad Web Pro" pitchFamily="34" charset="0"/>
              <a:cs typeface="Aharoni" pitchFamily="2" charset="-79"/>
            </a:endParaRPr>
          </a:p>
          <a:p>
            <a:pPr algn="ctr"/>
            <a:endParaRPr lang="da-DK" sz="3944" b="1" dirty="0">
              <a:solidFill>
                <a:schemeClr val="tx1">
                  <a:lumMod val="85000"/>
                  <a:lumOff val="15000"/>
                </a:schemeClr>
              </a:solidFill>
              <a:latin typeface="Myriad Web Pro" pitchFamily="34" charset="0"/>
              <a:cs typeface="Aharoni" pitchFamily="2" charset="-79"/>
            </a:endParaRPr>
          </a:p>
          <a:p>
            <a:pPr algn="ctr"/>
            <a:r>
              <a:rPr lang="da-DK" sz="3550" b="1" dirty="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104559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6994" y="-41771"/>
            <a:ext cx="3050101" cy="794538"/>
          </a:xfrm>
        </p:spPr>
        <p:txBody>
          <a:bodyPr>
            <a:normAutofit fontScale="90000"/>
          </a:bodyPr>
          <a:lstStyle/>
          <a:p>
            <a:pPr algn="l"/>
            <a:r>
              <a:rPr lang="da-DK" sz="2800" b="1" dirty="0" err="1"/>
              <a:t>Kolb’s</a:t>
            </a:r>
            <a:r>
              <a:rPr lang="da-DK" sz="2800" b="1" dirty="0"/>
              <a:t> learning </a:t>
            </a:r>
            <a:r>
              <a:rPr lang="da-DK" sz="2800" b="1" dirty="0" err="1"/>
              <a:t>cycle</a:t>
            </a:r>
            <a:endParaRPr lang="da-DK" sz="2800" b="1" dirty="0"/>
          </a:p>
        </p:txBody>
      </p:sp>
      <p:sp>
        <p:nvSpPr>
          <p:cNvPr id="3" name="Tekstfelt 2">
            <a:extLst>
              <a:ext uri="{FF2B5EF4-FFF2-40B4-BE49-F238E27FC236}">
                <a16:creationId xmlns:a16="http://schemas.microsoft.com/office/drawing/2014/main" id="{ED07AAD8-4686-4916-9E74-9983CD78F005}"/>
              </a:ext>
            </a:extLst>
          </p:cNvPr>
          <p:cNvSpPr txBox="1"/>
          <p:nvPr/>
        </p:nvSpPr>
        <p:spPr>
          <a:xfrm>
            <a:off x="10272713" y="1568722"/>
            <a:ext cx="4586256" cy="2726516"/>
          </a:xfrm>
          <a:prstGeom prst="rect">
            <a:avLst/>
          </a:prstGeom>
          <a:noFill/>
        </p:spPr>
        <p:txBody>
          <a:bodyPr wrap="none" rtlCol="0">
            <a:spAutoFit/>
          </a:bodyPr>
          <a:lstStyle/>
          <a:p>
            <a:r>
              <a:rPr lang="da-DK" dirty="0" err="1"/>
              <a:t>Four</a:t>
            </a:r>
            <a:r>
              <a:rPr lang="da-DK" dirty="0"/>
              <a:t> elements</a:t>
            </a:r>
          </a:p>
          <a:p>
            <a:endParaRPr lang="da-DK" dirty="0"/>
          </a:p>
          <a:p>
            <a:pPr marL="457200" indent="-457200">
              <a:buFont typeface="Arial" panose="020B0604020202020204" pitchFamily="34" charset="0"/>
              <a:buChar char="•"/>
            </a:pPr>
            <a:r>
              <a:rPr lang="da-DK" dirty="0"/>
              <a:t>Concrete </a:t>
            </a:r>
            <a:r>
              <a:rPr lang="da-DK" dirty="0" err="1"/>
              <a:t>Experience</a:t>
            </a:r>
            <a:endParaRPr lang="da-DK" dirty="0"/>
          </a:p>
          <a:p>
            <a:pPr marL="457200" indent="-457200">
              <a:buFont typeface="Arial" panose="020B0604020202020204" pitchFamily="34" charset="0"/>
              <a:buChar char="•"/>
            </a:pPr>
            <a:r>
              <a:rPr lang="da-DK" dirty="0" err="1"/>
              <a:t>Reflective</a:t>
            </a:r>
            <a:r>
              <a:rPr lang="da-DK" dirty="0"/>
              <a:t> observation</a:t>
            </a:r>
          </a:p>
          <a:p>
            <a:pPr marL="457200" indent="-457200">
              <a:buFont typeface="Arial" panose="020B0604020202020204" pitchFamily="34" charset="0"/>
              <a:buChar char="•"/>
            </a:pPr>
            <a:r>
              <a:rPr lang="da-DK" dirty="0"/>
              <a:t>Abstract </a:t>
            </a:r>
            <a:r>
              <a:rPr lang="da-DK" dirty="0" err="1"/>
              <a:t>conceptualization</a:t>
            </a:r>
            <a:endParaRPr lang="da-DK" dirty="0"/>
          </a:p>
          <a:p>
            <a:pPr marL="457200" indent="-457200">
              <a:buFont typeface="Arial" panose="020B0604020202020204" pitchFamily="34" charset="0"/>
              <a:buChar char="•"/>
            </a:pPr>
            <a:r>
              <a:rPr lang="da-DK" dirty="0"/>
              <a:t>Active </a:t>
            </a:r>
            <a:r>
              <a:rPr lang="da-DK" dirty="0" err="1"/>
              <a:t>Experimentation</a:t>
            </a:r>
            <a:endParaRPr lang="da-DK" dirty="0"/>
          </a:p>
        </p:txBody>
      </p:sp>
      <p:grpSp>
        <p:nvGrpSpPr>
          <p:cNvPr id="50" name="Gruppe 49">
            <a:extLst>
              <a:ext uri="{FF2B5EF4-FFF2-40B4-BE49-F238E27FC236}">
                <a16:creationId xmlns:a16="http://schemas.microsoft.com/office/drawing/2014/main" id="{9E96E164-1CE9-4D3E-B3F3-65315FC371BA}"/>
              </a:ext>
            </a:extLst>
          </p:cNvPr>
          <p:cNvGrpSpPr/>
          <p:nvPr/>
        </p:nvGrpSpPr>
        <p:grpSpPr>
          <a:xfrm>
            <a:off x="1484344" y="1184560"/>
            <a:ext cx="7342879" cy="6038566"/>
            <a:chOff x="1484344" y="1184560"/>
            <a:chExt cx="7342879" cy="6038566"/>
          </a:xfrm>
        </p:grpSpPr>
        <p:sp>
          <p:nvSpPr>
            <p:cNvPr id="9" name="Ellipse 8">
              <a:extLst>
                <a:ext uri="{FF2B5EF4-FFF2-40B4-BE49-F238E27FC236}">
                  <a16:creationId xmlns:a16="http://schemas.microsoft.com/office/drawing/2014/main" id="{646DC611-D1D9-4339-8636-409386675722}"/>
                </a:ext>
              </a:extLst>
            </p:cNvPr>
            <p:cNvSpPr/>
            <p:nvPr/>
          </p:nvSpPr>
          <p:spPr>
            <a:xfrm>
              <a:off x="2545416" y="1324260"/>
              <a:ext cx="5364956" cy="536495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7" name="Rektangel 16"/>
            <p:cNvSpPr/>
            <p:nvPr/>
          </p:nvSpPr>
          <p:spPr>
            <a:xfrm>
              <a:off x="3919288" y="1184560"/>
              <a:ext cx="2520000" cy="1080000"/>
            </a:xfrm>
            <a:prstGeom prst="rect">
              <a:avLst/>
            </a:prstGeom>
            <a:solidFill>
              <a:srgbClr val="ABBD38"/>
            </a:solidFill>
            <a:ln w="76200">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r>
                <a:rPr lang="da-DK" sz="2400" b="1" dirty="0">
                  <a:solidFill>
                    <a:schemeClr val="bg1"/>
                  </a:solidFill>
                </a:rPr>
                <a:t>Concrete </a:t>
              </a:r>
            </a:p>
            <a:p>
              <a:pPr algn="ctr" defTabSz="914400"/>
              <a:r>
                <a:rPr lang="da-DK" sz="2400" b="1" dirty="0" err="1">
                  <a:solidFill>
                    <a:schemeClr val="bg1"/>
                  </a:solidFill>
                </a:rPr>
                <a:t>Experience</a:t>
              </a:r>
              <a:endParaRPr lang="da-DK" sz="2400" b="1" dirty="0">
                <a:solidFill>
                  <a:schemeClr val="bg1"/>
                </a:solidFill>
              </a:endParaRPr>
            </a:p>
          </p:txBody>
        </p:sp>
        <p:sp>
          <p:nvSpPr>
            <p:cNvPr id="22" name="Rektangel 21"/>
            <p:cNvSpPr/>
            <p:nvPr/>
          </p:nvSpPr>
          <p:spPr>
            <a:xfrm>
              <a:off x="6307223" y="3534287"/>
              <a:ext cx="2520000" cy="1080000"/>
            </a:xfrm>
            <a:prstGeom prst="rect">
              <a:avLst/>
            </a:prstGeom>
            <a:solidFill>
              <a:srgbClr val="F79421"/>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r>
                <a:rPr lang="da-DK" sz="2400" b="1" dirty="0" err="1">
                  <a:solidFill>
                    <a:schemeClr val="bg1"/>
                  </a:solidFill>
                </a:rPr>
                <a:t>Reflective</a:t>
              </a:r>
              <a:endParaRPr lang="da-DK" sz="2400" b="1" dirty="0">
                <a:solidFill>
                  <a:schemeClr val="bg1"/>
                </a:solidFill>
              </a:endParaRPr>
            </a:p>
            <a:p>
              <a:pPr algn="ctr" defTabSz="914400"/>
              <a:r>
                <a:rPr lang="da-DK" sz="2400" b="1" dirty="0">
                  <a:solidFill>
                    <a:schemeClr val="bg1"/>
                  </a:solidFill>
                </a:rPr>
                <a:t>Observation</a:t>
              </a:r>
            </a:p>
          </p:txBody>
        </p:sp>
        <p:sp>
          <p:nvSpPr>
            <p:cNvPr id="23" name="Rektangel 22"/>
            <p:cNvSpPr/>
            <p:nvPr/>
          </p:nvSpPr>
          <p:spPr>
            <a:xfrm>
              <a:off x="3905367" y="6143126"/>
              <a:ext cx="2520000" cy="1080000"/>
            </a:xfrm>
            <a:prstGeom prst="rect">
              <a:avLst/>
            </a:prstGeom>
            <a:solidFill>
              <a:srgbClr val="D53627"/>
            </a:solidFill>
            <a:ln w="76200">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r>
                <a:rPr lang="da-DK" sz="2400" b="1" dirty="0">
                  <a:solidFill>
                    <a:schemeClr val="bg1"/>
                  </a:solidFill>
                </a:rPr>
                <a:t>Abstract</a:t>
              </a:r>
            </a:p>
            <a:p>
              <a:pPr algn="ctr" defTabSz="914400"/>
              <a:r>
                <a:rPr lang="da-DK" sz="2400" b="1" dirty="0" err="1">
                  <a:solidFill>
                    <a:schemeClr val="bg1"/>
                  </a:solidFill>
                </a:rPr>
                <a:t>Conceptualization</a:t>
              </a:r>
              <a:endParaRPr lang="da-DK" sz="2400" b="1" dirty="0">
                <a:solidFill>
                  <a:schemeClr val="bg1"/>
                </a:solidFill>
              </a:endParaRPr>
            </a:p>
          </p:txBody>
        </p:sp>
        <p:sp>
          <p:nvSpPr>
            <p:cNvPr id="14" name="Rektangel 13"/>
            <p:cNvSpPr/>
            <p:nvPr/>
          </p:nvSpPr>
          <p:spPr>
            <a:xfrm>
              <a:off x="1484344" y="3532093"/>
              <a:ext cx="2520000" cy="1080000"/>
            </a:xfrm>
            <a:prstGeom prst="rect">
              <a:avLst/>
            </a:prstGeom>
            <a:solidFill>
              <a:srgbClr val="3E7F9F"/>
            </a:solidFill>
            <a:ln w="76200">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r>
                <a:rPr lang="da-DK" sz="2400" b="1" dirty="0">
                  <a:solidFill>
                    <a:schemeClr val="bg1"/>
                  </a:solidFill>
                </a:rPr>
                <a:t>Active</a:t>
              </a:r>
            </a:p>
            <a:p>
              <a:pPr algn="ctr" defTabSz="914400"/>
              <a:r>
                <a:rPr lang="da-DK" sz="2400" b="1" dirty="0" err="1">
                  <a:solidFill>
                    <a:schemeClr val="bg1"/>
                  </a:solidFill>
                </a:rPr>
                <a:t>Experimentation</a:t>
              </a:r>
              <a:endParaRPr lang="da-DK" sz="2400" b="1" dirty="0">
                <a:solidFill>
                  <a:schemeClr val="bg1"/>
                </a:solidFill>
              </a:endParaRPr>
            </a:p>
          </p:txBody>
        </p:sp>
        <p:sp>
          <p:nvSpPr>
            <p:cNvPr id="10" name="Ligebenet trekant 9">
              <a:extLst>
                <a:ext uri="{FF2B5EF4-FFF2-40B4-BE49-F238E27FC236}">
                  <a16:creationId xmlns:a16="http://schemas.microsoft.com/office/drawing/2014/main" id="{5BB293FC-5C3E-43B0-9D11-B0BBA77EA18D}"/>
                </a:ext>
              </a:extLst>
            </p:cNvPr>
            <p:cNvSpPr/>
            <p:nvPr/>
          </p:nvSpPr>
          <p:spPr>
            <a:xfrm rot="8628112">
              <a:off x="7179896" y="2256347"/>
              <a:ext cx="534630" cy="540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7" name="Ligebenet trekant 26">
              <a:extLst>
                <a:ext uri="{FF2B5EF4-FFF2-40B4-BE49-F238E27FC236}">
                  <a16:creationId xmlns:a16="http://schemas.microsoft.com/office/drawing/2014/main" id="{1AB699DD-C90A-4777-9854-7346A89FA78F}"/>
                </a:ext>
              </a:extLst>
            </p:cNvPr>
            <p:cNvSpPr/>
            <p:nvPr/>
          </p:nvSpPr>
          <p:spPr>
            <a:xfrm rot="12723499">
              <a:off x="7206330" y="5186760"/>
              <a:ext cx="534630" cy="540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36" name="Ligebenet trekant 35">
              <a:extLst>
                <a:ext uri="{FF2B5EF4-FFF2-40B4-BE49-F238E27FC236}">
                  <a16:creationId xmlns:a16="http://schemas.microsoft.com/office/drawing/2014/main" id="{A64E0761-655B-405A-B2AC-939DB952D692}"/>
                </a:ext>
              </a:extLst>
            </p:cNvPr>
            <p:cNvSpPr/>
            <p:nvPr/>
          </p:nvSpPr>
          <p:spPr>
            <a:xfrm rot="19505248">
              <a:off x="2633346" y="5020553"/>
              <a:ext cx="534630" cy="540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37" name="Ligebenet trekant 36">
              <a:extLst>
                <a:ext uri="{FF2B5EF4-FFF2-40B4-BE49-F238E27FC236}">
                  <a16:creationId xmlns:a16="http://schemas.microsoft.com/office/drawing/2014/main" id="{D197AE49-9D26-43FE-A534-D261AE23DF97}"/>
                </a:ext>
              </a:extLst>
            </p:cNvPr>
            <p:cNvSpPr/>
            <p:nvPr/>
          </p:nvSpPr>
          <p:spPr>
            <a:xfrm rot="1879741">
              <a:off x="2958237" y="1992204"/>
              <a:ext cx="534630" cy="540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grpSp>
      <p:sp>
        <p:nvSpPr>
          <p:cNvPr id="12" name="Tekstfelt 11">
            <a:extLst>
              <a:ext uri="{FF2B5EF4-FFF2-40B4-BE49-F238E27FC236}">
                <a16:creationId xmlns:a16="http://schemas.microsoft.com/office/drawing/2014/main" id="{1F876F09-4F8A-4E5A-8CE4-0BA1434AA876}"/>
              </a:ext>
            </a:extLst>
          </p:cNvPr>
          <p:cNvSpPr txBox="1"/>
          <p:nvPr/>
        </p:nvSpPr>
        <p:spPr>
          <a:xfrm>
            <a:off x="6981329" y="2776121"/>
            <a:ext cx="1240853" cy="461665"/>
          </a:xfrm>
          <a:prstGeom prst="rect">
            <a:avLst/>
          </a:prstGeom>
          <a:solidFill>
            <a:schemeClr val="bg1"/>
          </a:solidFill>
        </p:spPr>
        <p:txBody>
          <a:bodyPr wrap="none" rtlCol="0">
            <a:spAutoFit/>
          </a:bodyPr>
          <a:lstStyle/>
          <a:p>
            <a:r>
              <a:rPr lang="da-DK" sz="2400" dirty="0"/>
              <a:t>Diverger</a:t>
            </a:r>
          </a:p>
        </p:txBody>
      </p:sp>
      <p:sp>
        <p:nvSpPr>
          <p:cNvPr id="38" name="Tekstfelt 37">
            <a:extLst>
              <a:ext uri="{FF2B5EF4-FFF2-40B4-BE49-F238E27FC236}">
                <a16:creationId xmlns:a16="http://schemas.microsoft.com/office/drawing/2014/main" id="{70C09914-9D9B-436A-A837-AED9D0CADF7C}"/>
              </a:ext>
            </a:extLst>
          </p:cNvPr>
          <p:cNvSpPr txBox="1"/>
          <p:nvPr/>
        </p:nvSpPr>
        <p:spPr>
          <a:xfrm>
            <a:off x="6587627" y="5707232"/>
            <a:ext cx="1120500" cy="461665"/>
          </a:xfrm>
          <a:prstGeom prst="rect">
            <a:avLst/>
          </a:prstGeom>
          <a:solidFill>
            <a:schemeClr val="bg1"/>
          </a:solidFill>
        </p:spPr>
        <p:txBody>
          <a:bodyPr wrap="none" rtlCol="0">
            <a:spAutoFit/>
          </a:bodyPr>
          <a:lstStyle/>
          <a:p>
            <a:r>
              <a:rPr lang="da-DK" sz="2400" dirty="0"/>
              <a:t>Thinker</a:t>
            </a:r>
          </a:p>
        </p:txBody>
      </p:sp>
      <p:sp>
        <p:nvSpPr>
          <p:cNvPr id="40" name="Tekstfelt 39">
            <a:extLst>
              <a:ext uri="{FF2B5EF4-FFF2-40B4-BE49-F238E27FC236}">
                <a16:creationId xmlns:a16="http://schemas.microsoft.com/office/drawing/2014/main" id="{B55C3950-BBCC-4A29-84C3-99503F7FE0F3}"/>
              </a:ext>
            </a:extLst>
          </p:cNvPr>
          <p:cNvSpPr txBox="1"/>
          <p:nvPr/>
        </p:nvSpPr>
        <p:spPr>
          <a:xfrm>
            <a:off x="2510369" y="5750684"/>
            <a:ext cx="1463349" cy="461665"/>
          </a:xfrm>
          <a:prstGeom prst="rect">
            <a:avLst/>
          </a:prstGeom>
          <a:solidFill>
            <a:schemeClr val="bg1"/>
          </a:solidFill>
        </p:spPr>
        <p:txBody>
          <a:bodyPr wrap="none" rtlCol="0">
            <a:spAutoFit/>
          </a:bodyPr>
          <a:lstStyle/>
          <a:p>
            <a:r>
              <a:rPr lang="da-DK" sz="2400" dirty="0"/>
              <a:t>Converger</a:t>
            </a:r>
          </a:p>
        </p:txBody>
      </p:sp>
      <p:sp>
        <p:nvSpPr>
          <p:cNvPr id="43" name="Tekstfelt 42">
            <a:extLst>
              <a:ext uri="{FF2B5EF4-FFF2-40B4-BE49-F238E27FC236}">
                <a16:creationId xmlns:a16="http://schemas.microsoft.com/office/drawing/2014/main" id="{7BEA041E-A5D1-4A1D-A18C-BD2FD18827AF}"/>
              </a:ext>
            </a:extLst>
          </p:cNvPr>
          <p:cNvSpPr txBox="1"/>
          <p:nvPr/>
        </p:nvSpPr>
        <p:spPr>
          <a:xfrm>
            <a:off x="2301091" y="2743199"/>
            <a:ext cx="891591" cy="461665"/>
          </a:xfrm>
          <a:prstGeom prst="rect">
            <a:avLst/>
          </a:prstGeom>
          <a:solidFill>
            <a:schemeClr val="bg1"/>
          </a:solidFill>
        </p:spPr>
        <p:txBody>
          <a:bodyPr wrap="none" rtlCol="0">
            <a:spAutoFit/>
          </a:bodyPr>
          <a:lstStyle/>
          <a:p>
            <a:r>
              <a:rPr lang="da-DK" sz="2400" dirty="0" err="1"/>
              <a:t>Do-er</a:t>
            </a:r>
            <a:endParaRPr lang="da-DK" sz="2400" dirty="0"/>
          </a:p>
        </p:txBody>
      </p:sp>
      <p:cxnSp>
        <p:nvCxnSpPr>
          <p:cNvPr id="15" name="Lige forbindelse 14">
            <a:extLst>
              <a:ext uri="{FF2B5EF4-FFF2-40B4-BE49-F238E27FC236}">
                <a16:creationId xmlns:a16="http://schemas.microsoft.com/office/drawing/2014/main" id="{4A6412EF-6554-4489-89D5-0D15A8190C11}"/>
              </a:ext>
            </a:extLst>
          </p:cNvPr>
          <p:cNvCxnSpPr>
            <a:cxnSpLocks/>
          </p:cNvCxnSpPr>
          <p:nvPr/>
        </p:nvCxnSpPr>
        <p:spPr>
          <a:xfrm>
            <a:off x="5179288" y="2335408"/>
            <a:ext cx="0" cy="37169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Lige forbindelse 17">
            <a:extLst>
              <a:ext uri="{FF2B5EF4-FFF2-40B4-BE49-F238E27FC236}">
                <a16:creationId xmlns:a16="http://schemas.microsoft.com/office/drawing/2014/main" id="{CAD07957-D754-4D3B-A628-49ECA4BBD11A}"/>
              </a:ext>
            </a:extLst>
          </p:cNvPr>
          <p:cNvCxnSpPr/>
          <p:nvPr/>
        </p:nvCxnSpPr>
        <p:spPr>
          <a:xfrm flipH="1">
            <a:off x="4140200" y="4072093"/>
            <a:ext cx="2032000"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49" name="Gruppe 48">
            <a:extLst>
              <a:ext uri="{FF2B5EF4-FFF2-40B4-BE49-F238E27FC236}">
                <a16:creationId xmlns:a16="http://schemas.microsoft.com/office/drawing/2014/main" id="{82EAE2F3-0F73-4A89-B05E-C1A3619855FF}"/>
              </a:ext>
            </a:extLst>
          </p:cNvPr>
          <p:cNvGrpSpPr/>
          <p:nvPr/>
        </p:nvGrpSpPr>
        <p:grpSpPr>
          <a:xfrm>
            <a:off x="180313" y="1168799"/>
            <a:ext cx="1313314" cy="6177455"/>
            <a:chOff x="180313" y="1168799"/>
            <a:chExt cx="1313314" cy="6177455"/>
          </a:xfrm>
        </p:grpSpPr>
        <p:cxnSp>
          <p:nvCxnSpPr>
            <p:cNvPr id="45" name="Lige forbindelse 44">
              <a:extLst>
                <a:ext uri="{FF2B5EF4-FFF2-40B4-BE49-F238E27FC236}">
                  <a16:creationId xmlns:a16="http://schemas.microsoft.com/office/drawing/2014/main" id="{E7E1947D-360F-4D49-B40F-BD55CD9DC13F}"/>
                </a:ext>
              </a:extLst>
            </p:cNvPr>
            <p:cNvCxnSpPr>
              <a:cxnSpLocks/>
            </p:cNvCxnSpPr>
            <p:nvPr/>
          </p:nvCxnSpPr>
          <p:spPr>
            <a:xfrm>
              <a:off x="777813" y="1667991"/>
              <a:ext cx="39353" cy="5072535"/>
            </a:xfrm>
            <a:prstGeom prst="line">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1" name="Tekstfelt 20">
              <a:extLst>
                <a:ext uri="{FF2B5EF4-FFF2-40B4-BE49-F238E27FC236}">
                  <a16:creationId xmlns:a16="http://schemas.microsoft.com/office/drawing/2014/main" id="{5DFAA892-A1EB-4E30-BEA9-AAD1AA809392}"/>
                </a:ext>
              </a:extLst>
            </p:cNvPr>
            <p:cNvSpPr txBox="1"/>
            <p:nvPr/>
          </p:nvSpPr>
          <p:spPr>
            <a:xfrm>
              <a:off x="183075" y="1168799"/>
              <a:ext cx="1310552" cy="461665"/>
            </a:xfrm>
            <a:prstGeom prst="rect">
              <a:avLst/>
            </a:prstGeom>
            <a:noFill/>
          </p:spPr>
          <p:txBody>
            <a:bodyPr wrap="none" rtlCol="0">
              <a:spAutoFit/>
            </a:bodyPr>
            <a:lstStyle/>
            <a:p>
              <a:r>
                <a:rPr lang="da-DK" sz="2400" dirty="0"/>
                <a:t>Concrete</a:t>
              </a:r>
            </a:p>
          </p:txBody>
        </p:sp>
        <p:sp>
          <p:nvSpPr>
            <p:cNvPr id="46" name="Tekstfelt 45">
              <a:extLst>
                <a:ext uri="{FF2B5EF4-FFF2-40B4-BE49-F238E27FC236}">
                  <a16:creationId xmlns:a16="http://schemas.microsoft.com/office/drawing/2014/main" id="{A46D4A43-1834-4AB8-9813-BBAC71046380}"/>
                </a:ext>
              </a:extLst>
            </p:cNvPr>
            <p:cNvSpPr txBox="1"/>
            <p:nvPr/>
          </p:nvSpPr>
          <p:spPr>
            <a:xfrm>
              <a:off x="180313" y="6884589"/>
              <a:ext cx="1223412" cy="461665"/>
            </a:xfrm>
            <a:prstGeom prst="rect">
              <a:avLst/>
            </a:prstGeom>
            <a:noFill/>
          </p:spPr>
          <p:txBody>
            <a:bodyPr wrap="none" rtlCol="0">
              <a:spAutoFit/>
            </a:bodyPr>
            <a:lstStyle/>
            <a:p>
              <a:r>
                <a:rPr lang="da-DK" sz="2400" dirty="0"/>
                <a:t>Abstract</a:t>
              </a:r>
            </a:p>
          </p:txBody>
        </p:sp>
      </p:grpSp>
      <p:cxnSp>
        <p:nvCxnSpPr>
          <p:cNvPr id="26" name="Lige forbindelse 25">
            <a:extLst>
              <a:ext uri="{FF2B5EF4-FFF2-40B4-BE49-F238E27FC236}">
                <a16:creationId xmlns:a16="http://schemas.microsoft.com/office/drawing/2014/main" id="{83370392-C832-4AED-BAE7-72598CE509C4}"/>
              </a:ext>
            </a:extLst>
          </p:cNvPr>
          <p:cNvCxnSpPr/>
          <p:nvPr/>
        </p:nvCxnSpPr>
        <p:spPr>
          <a:xfrm flipH="1">
            <a:off x="3027661" y="7556500"/>
            <a:ext cx="5135175" cy="0"/>
          </a:xfrm>
          <a:prstGeom prst="line">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47" name="Tekstfelt 46">
            <a:extLst>
              <a:ext uri="{FF2B5EF4-FFF2-40B4-BE49-F238E27FC236}">
                <a16:creationId xmlns:a16="http://schemas.microsoft.com/office/drawing/2014/main" id="{90C5CF5F-A103-4B24-89C9-5FD1EAD2AD96}"/>
              </a:ext>
            </a:extLst>
          </p:cNvPr>
          <p:cNvSpPr txBox="1"/>
          <p:nvPr/>
        </p:nvSpPr>
        <p:spPr>
          <a:xfrm>
            <a:off x="2007017" y="7333554"/>
            <a:ext cx="955903" cy="461665"/>
          </a:xfrm>
          <a:prstGeom prst="rect">
            <a:avLst/>
          </a:prstGeom>
          <a:noFill/>
        </p:spPr>
        <p:txBody>
          <a:bodyPr wrap="none" rtlCol="0">
            <a:spAutoFit/>
          </a:bodyPr>
          <a:lstStyle/>
          <a:p>
            <a:r>
              <a:rPr lang="da-DK" sz="2400" dirty="0"/>
              <a:t>Active</a:t>
            </a:r>
          </a:p>
        </p:txBody>
      </p:sp>
      <p:sp>
        <p:nvSpPr>
          <p:cNvPr id="48" name="Tekstfelt 47">
            <a:extLst>
              <a:ext uri="{FF2B5EF4-FFF2-40B4-BE49-F238E27FC236}">
                <a16:creationId xmlns:a16="http://schemas.microsoft.com/office/drawing/2014/main" id="{7F92FB14-9ED6-4F5C-8D3A-651A08BFA841}"/>
              </a:ext>
            </a:extLst>
          </p:cNvPr>
          <p:cNvSpPr txBox="1"/>
          <p:nvPr/>
        </p:nvSpPr>
        <p:spPr>
          <a:xfrm>
            <a:off x="8294005" y="7323969"/>
            <a:ext cx="1085554" cy="461665"/>
          </a:xfrm>
          <a:prstGeom prst="rect">
            <a:avLst/>
          </a:prstGeom>
          <a:noFill/>
        </p:spPr>
        <p:txBody>
          <a:bodyPr wrap="none" rtlCol="0">
            <a:spAutoFit/>
          </a:bodyPr>
          <a:lstStyle/>
          <a:p>
            <a:r>
              <a:rPr lang="da-DK" sz="2400" dirty="0"/>
              <a:t>Passive</a:t>
            </a:r>
          </a:p>
        </p:txBody>
      </p:sp>
    </p:spTree>
    <p:extLst>
      <p:ext uri="{BB962C8B-B14F-4D97-AF65-F5344CB8AC3E}">
        <p14:creationId xmlns:p14="http://schemas.microsoft.com/office/powerpoint/2010/main" val="340325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Billede 1"/>
          <p:cNvPicPr>
            <a:picLocks noChangeAspect="1"/>
          </p:cNvPicPr>
          <p:nvPr/>
        </p:nvPicPr>
        <p:blipFill>
          <a:blip r:embed="rId2"/>
          <a:srcRect/>
          <a:stretch>
            <a:fillRect/>
          </a:stretch>
        </p:blipFill>
        <p:spPr bwMode="auto">
          <a:xfrm>
            <a:off x="3174723" y="3370426"/>
            <a:ext cx="9918724" cy="2066401"/>
          </a:xfrm>
          <a:prstGeom prst="rect">
            <a:avLst/>
          </a:prstGeom>
          <a:noFill/>
          <a:ln w="9525">
            <a:noFill/>
            <a:miter lim="800000"/>
            <a:headEnd/>
            <a:tailEnd/>
          </a:ln>
        </p:spPr>
      </p:pic>
      <p:sp>
        <p:nvSpPr>
          <p:cNvPr id="5" name="Rektangel 3"/>
          <p:cNvSpPr/>
          <p:nvPr/>
        </p:nvSpPr>
        <p:spPr>
          <a:xfrm>
            <a:off x="151060" y="2318247"/>
            <a:ext cx="16030260" cy="4006289"/>
          </a:xfrm>
          <a:prstGeom prst="rect">
            <a:avLst/>
          </a:prstGeom>
        </p:spPr>
        <p:txBody>
          <a:bodyPr wrap="square" lIns="120525" tIns="60261" rIns="120525" bIns="60261">
            <a:spAutoFit/>
          </a:bodyPr>
          <a:lstStyle/>
          <a:p>
            <a:pPr algn="ctr"/>
            <a:r>
              <a:rPr lang="da-DK" sz="4733" b="1" dirty="0">
                <a:solidFill>
                  <a:srgbClr val="452103"/>
                </a:solidFill>
                <a:latin typeface="Arial" pitchFamily="34" charset="0"/>
                <a:cs typeface="Arial" pitchFamily="34" charset="0"/>
              </a:rPr>
              <a:t>More on</a:t>
            </a:r>
            <a:r>
              <a:rPr lang="da-DK" sz="4733" dirty="0">
                <a:solidFill>
                  <a:schemeClr val="tx1">
                    <a:lumMod val="85000"/>
                    <a:lumOff val="15000"/>
                  </a:schemeClr>
                </a:solidFill>
                <a:latin typeface="Arial" pitchFamily="34" charset="0"/>
                <a:cs typeface="Arial" pitchFamily="34" charset="0"/>
              </a:rPr>
              <a:t>:</a:t>
            </a:r>
          </a:p>
          <a:p>
            <a:pPr algn="ctr"/>
            <a:endParaRPr lang="da-DK" sz="7100" dirty="0">
              <a:solidFill>
                <a:schemeClr val="tx1">
                  <a:lumMod val="85000"/>
                  <a:lumOff val="15000"/>
                </a:schemeClr>
              </a:solidFill>
              <a:latin typeface="Myriad Web Pro" pitchFamily="34" charset="0"/>
              <a:cs typeface="Aharoni" pitchFamily="2" charset="-79"/>
            </a:endParaRPr>
          </a:p>
          <a:p>
            <a:pPr algn="ctr"/>
            <a:endParaRPr lang="da-DK" sz="4733" b="1" dirty="0">
              <a:solidFill>
                <a:schemeClr val="tx1">
                  <a:lumMod val="85000"/>
                  <a:lumOff val="15000"/>
                </a:schemeClr>
              </a:solidFill>
              <a:latin typeface="Myriad Web Pro" pitchFamily="34" charset="0"/>
              <a:cs typeface="Aharoni" pitchFamily="2" charset="-79"/>
            </a:endParaRPr>
          </a:p>
          <a:p>
            <a:pPr algn="ctr"/>
            <a:endParaRPr lang="da-DK" sz="3944" b="1" dirty="0">
              <a:solidFill>
                <a:schemeClr val="tx1">
                  <a:lumMod val="85000"/>
                  <a:lumOff val="15000"/>
                </a:schemeClr>
              </a:solidFill>
              <a:latin typeface="Myriad Web Pro" pitchFamily="34" charset="0"/>
              <a:cs typeface="Aharoni" pitchFamily="2" charset="-79"/>
            </a:endParaRPr>
          </a:p>
          <a:p>
            <a:pPr algn="ctr"/>
            <a:r>
              <a:rPr lang="da-DK" sz="4339" b="1" dirty="0">
                <a:solidFill>
                  <a:schemeClr val="tx1">
                    <a:lumMod val="85000"/>
                    <a:lumOff val="15000"/>
                  </a:schemeClr>
                </a:solidFill>
                <a:latin typeface="Myriad Web Pro" pitchFamily="34" charset="0"/>
                <a:cs typeface="Aharoni" pitchFamily="2" charset="-79"/>
              </a:rPr>
              <a:t>www.flixabout.com</a:t>
            </a:r>
            <a:endParaRPr lang="da-DK" sz="4733" b="1" dirty="0">
              <a:solidFill>
                <a:schemeClr val="tx1">
                  <a:lumMod val="85000"/>
                  <a:lumOff val="15000"/>
                </a:schemeClr>
              </a:solidFill>
              <a:latin typeface="Myriad Web Pro" pitchFamily="34" charset="0"/>
              <a:cs typeface="Aharoni" pitchFamily="2" charset="-79"/>
            </a:endParaRPr>
          </a:p>
        </p:txBody>
      </p:sp>
    </p:spTree>
    <p:extLst>
      <p:ext uri="{BB962C8B-B14F-4D97-AF65-F5344CB8AC3E}">
        <p14:creationId xmlns:p14="http://schemas.microsoft.com/office/powerpoint/2010/main" val="2900647697"/>
      </p:ext>
    </p:extLst>
  </p:cSld>
  <p:clrMapOvr>
    <a:masterClrMapping/>
  </p:clrMapOvr>
  <mc:AlternateContent xmlns:mc="http://schemas.openxmlformats.org/markup-compatibility/2006" xmlns:p14="http://schemas.microsoft.com/office/powerpoint/2010/main">
    <mc:Choice Requires="p14">
      <p:transition spd="slow" p14:dur="1750" advClick="0" advTm="8000"/>
    </mc:Choice>
    <mc:Fallback xmlns="">
      <p:transition spd="slow" advClick="0"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3a0d3955d525069d913616cc48b8e15f65e88f4"/>
</p:tagLst>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17431</TotalTime>
  <Words>226</Words>
  <Application>Microsoft Office PowerPoint</Application>
  <PresentationFormat>Brugerdefineret</PresentationFormat>
  <Paragraphs>48</Paragraphs>
  <Slides>3</Slides>
  <Notes>2</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vt:i4>
      </vt:variant>
    </vt:vector>
  </HeadingPairs>
  <TitlesOfParts>
    <vt:vector size="9" baseType="lpstr">
      <vt:lpstr>Aharoni</vt:lpstr>
      <vt:lpstr>Arial</vt:lpstr>
      <vt:lpstr>Arial Black</vt:lpstr>
      <vt:lpstr>Calibri</vt:lpstr>
      <vt:lpstr>Myriad Web Pro</vt:lpstr>
      <vt:lpstr>Kontortema</vt:lpstr>
      <vt:lpstr>PowerPoint-præsentation</vt:lpstr>
      <vt:lpstr>Kolb’s learning cycle</vt:lpstr>
      <vt:lpstr>PowerPoint-præsentation</vt:lpstr>
    </vt:vector>
  </TitlesOfParts>
  <Company>Netau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Kirsten Wissing</dc:creator>
  <cp:lastModifiedBy>Kirsten Wissing Gramkow</cp:lastModifiedBy>
  <cp:revision>152</cp:revision>
  <dcterms:created xsi:type="dcterms:W3CDTF">2012-05-04T11:50:43Z</dcterms:created>
  <dcterms:modified xsi:type="dcterms:W3CDTF">2021-06-25T12:51:11Z</dcterms:modified>
</cp:coreProperties>
</file>