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50" r:id="rId3"/>
    <p:sldId id="448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 userDrawn="1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7933C"/>
    <a:srgbClr val="3C7E9E"/>
    <a:srgbClr val="E98409"/>
    <a:srgbClr val="D53627"/>
    <a:srgbClr val="E28100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9" autoAdjust="0"/>
    <p:restoredTop sz="83813" autoAdjust="0"/>
  </p:normalViewPr>
  <p:slideViewPr>
    <p:cSldViewPr snapToGrid="0">
      <p:cViewPr varScale="1">
        <p:scale>
          <a:sx n="50" d="100"/>
          <a:sy n="50" d="100"/>
        </p:scale>
        <p:origin x="1128" y="43"/>
      </p:cViewPr>
      <p:guideLst>
        <p:guide orient="horz" pos="3130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Uppsala Model originated from the work of Swedish researchers Johanson and Vahlne during the 1970s at Uppsala University.</a:t>
            </a: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800" kern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Uppsala model, </a:t>
            </a:r>
            <a:r>
              <a:rPr lang="da-DK" sz="1800" kern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da-DK" sz="1800" kern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kern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da-DK" sz="1800" kern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the Uppsala </a:t>
            </a:r>
            <a:r>
              <a:rPr lang="da-DK" sz="1800" kern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internationalization</a:t>
            </a:r>
            <a:r>
              <a:rPr lang="da-DK" sz="1800" kern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model,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95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31-07-2024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UPPSALA model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80294" y="5806094"/>
            <a:ext cx="16255999" cy="3324290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643211"/>
            <a:chOff x="756039" y="5096574"/>
            <a:chExt cx="11321610" cy="3643211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J. Johanson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J.E.Vahlne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Researchers at Uppsala University, Sweden </a:t>
              </a:r>
            </a:p>
            <a:p>
              <a:r>
                <a:rPr lang="nb-NO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Developed 1977</a:t>
              </a:r>
              <a:endParaRPr lang="da-DK" sz="44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ACAE2A3-8DEC-3EBE-497C-B84D6B8E8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94080"/>
              </p:ext>
            </p:extLst>
          </p:nvPr>
        </p:nvGraphicFramePr>
        <p:xfrm>
          <a:off x="657225" y="274529"/>
          <a:ext cx="8886825" cy="8143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65">
                  <a:extLst>
                    <a:ext uri="{9D8B030D-6E8A-4147-A177-3AD203B41FA5}">
                      <a16:colId xmlns:a16="http://schemas.microsoft.com/office/drawing/2014/main" val="1480766325"/>
                    </a:ext>
                  </a:extLst>
                </a:gridCol>
                <a:gridCol w="1777365">
                  <a:extLst>
                    <a:ext uri="{9D8B030D-6E8A-4147-A177-3AD203B41FA5}">
                      <a16:colId xmlns:a16="http://schemas.microsoft.com/office/drawing/2014/main" val="1878233121"/>
                    </a:ext>
                  </a:extLst>
                </a:gridCol>
                <a:gridCol w="1777365">
                  <a:extLst>
                    <a:ext uri="{9D8B030D-6E8A-4147-A177-3AD203B41FA5}">
                      <a16:colId xmlns:a16="http://schemas.microsoft.com/office/drawing/2014/main" val="1889947460"/>
                    </a:ext>
                  </a:extLst>
                </a:gridCol>
                <a:gridCol w="1777365">
                  <a:extLst>
                    <a:ext uri="{9D8B030D-6E8A-4147-A177-3AD203B41FA5}">
                      <a16:colId xmlns:a16="http://schemas.microsoft.com/office/drawing/2014/main" val="3702849107"/>
                    </a:ext>
                  </a:extLst>
                </a:gridCol>
                <a:gridCol w="1777365">
                  <a:extLst>
                    <a:ext uri="{9D8B030D-6E8A-4147-A177-3AD203B41FA5}">
                      <a16:colId xmlns:a16="http://schemas.microsoft.com/office/drawing/2014/main" val="4015175156"/>
                    </a:ext>
                  </a:extLst>
                </a:gridCol>
              </a:tblGrid>
              <a:tr h="993561"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da-DK" dirty="0"/>
                    </a:p>
                    <a:p>
                      <a:pPr algn="ctr"/>
                      <a:r>
                        <a:rPr lang="da-DK" dirty="0"/>
                        <a:t>Mode of operation</a:t>
                      </a:r>
                    </a:p>
                  </a:txBody>
                  <a:tcPr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294767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endParaRPr lang="da-DK" dirty="0"/>
                    </a:p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Market</a:t>
                      </a:r>
                    </a:p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(Country)</a:t>
                      </a:r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336518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endParaRPr lang="da-DK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A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89286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endParaRPr lang="da-DK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B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094260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endParaRPr lang="da-DK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C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801030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endParaRPr lang="da-DK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D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62126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458258"/>
                  </a:ext>
                </a:extLst>
              </a:tr>
              <a:tr h="99356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endParaRPr lang="da-DK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22217" rtl="0" eaLnBrk="1" latinLnBrk="0" hangingPunct="1"/>
                      <a:r>
                        <a:rPr lang="da-DK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N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38412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1CD0A96F-D6A2-C238-B227-4FA492E7C2DC}"/>
              </a:ext>
            </a:extLst>
          </p:cNvPr>
          <p:cNvSpPr/>
          <p:nvPr/>
        </p:nvSpPr>
        <p:spPr>
          <a:xfrm>
            <a:off x="10048439" y="-149431"/>
            <a:ext cx="5911993" cy="189312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UPPSALA 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Internationalization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model</a:t>
            </a:r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B8981745-6B04-5684-3F71-67C3CBF58E53}"/>
              </a:ext>
            </a:extLst>
          </p:cNvPr>
          <p:cNvCxnSpPr>
            <a:cxnSpLocks/>
          </p:cNvCxnSpPr>
          <p:nvPr/>
        </p:nvCxnSpPr>
        <p:spPr>
          <a:xfrm>
            <a:off x="2428875" y="281811"/>
            <a:ext cx="0" cy="81363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felt 13">
            <a:extLst>
              <a:ext uri="{FF2B5EF4-FFF2-40B4-BE49-F238E27FC236}">
                <a16:creationId xmlns:a16="http://schemas.microsoft.com/office/drawing/2014/main" id="{39AB8AD9-BB16-B995-FC65-249553D974B8}"/>
              </a:ext>
            </a:extLst>
          </p:cNvPr>
          <p:cNvSpPr txBox="1"/>
          <p:nvPr/>
        </p:nvSpPr>
        <p:spPr>
          <a:xfrm>
            <a:off x="2744307" y="1699051"/>
            <a:ext cx="12320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200" dirty="0" err="1"/>
              <a:t>Sporadic</a:t>
            </a:r>
            <a:r>
              <a:rPr lang="da-DK" sz="2200" dirty="0"/>
              <a:t> </a:t>
            </a:r>
          </a:p>
          <a:p>
            <a:pPr algn="ctr"/>
            <a:r>
              <a:rPr lang="da-DK" sz="2200" dirty="0" err="1"/>
              <a:t>export</a:t>
            </a:r>
            <a:endParaRPr lang="da-DK" sz="2200" dirty="0"/>
          </a:p>
          <a:p>
            <a:pPr algn="ctr"/>
            <a:endParaRPr lang="da-DK" sz="22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9A4A53C-A55A-0466-ABB9-402EEF34A641}"/>
              </a:ext>
            </a:extLst>
          </p:cNvPr>
          <p:cNvSpPr txBox="1"/>
          <p:nvPr/>
        </p:nvSpPr>
        <p:spPr>
          <a:xfrm>
            <a:off x="4120520" y="1694283"/>
            <a:ext cx="1956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200" dirty="0"/>
              <a:t>Independent</a:t>
            </a:r>
          </a:p>
          <a:p>
            <a:pPr algn="ctr"/>
            <a:r>
              <a:rPr lang="da-DK" sz="2200" dirty="0" err="1"/>
              <a:t>representatives</a:t>
            </a:r>
            <a:endParaRPr lang="da-DK" sz="2200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E2A0AF3-306F-A123-941E-5730062260E6}"/>
              </a:ext>
            </a:extLst>
          </p:cNvPr>
          <p:cNvSpPr txBox="1"/>
          <p:nvPr/>
        </p:nvSpPr>
        <p:spPr>
          <a:xfrm>
            <a:off x="6103788" y="1679995"/>
            <a:ext cx="1664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200" dirty="0" err="1"/>
              <a:t>Foreign</a:t>
            </a:r>
            <a:r>
              <a:rPr lang="da-DK" sz="2200" dirty="0"/>
              <a:t> sales</a:t>
            </a:r>
          </a:p>
          <a:p>
            <a:pPr algn="ctr"/>
            <a:r>
              <a:rPr lang="da-DK" sz="2200" dirty="0" err="1"/>
              <a:t>subsidiary</a:t>
            </a:r>
            <a:endParaRPr lang="da-DK" sz="220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20C2B22-5525-6664-B0BD-A7E3BF95AA74}"/>
              </a:ext>
            </a:extLst>
          </p:cNvPr>
          <p:cNvSpPr txBox="1"/>
          <p:nvPr/>
        </p:nvSpPr>
        <p:spPr>
          <a:xfrm>
            <a:off x="7936870" y="1689519"/>
            <a:ext cx="14432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200" dirty="0" err="1"/>
              <a:t>Foreign</a:t>
            </a:r>
            <a:r>
              <a:rPr lang="da-DK" sz="2200" dirty="0"/>
              <a:t> </a:t>
            </a:r>
          </a:p>
          <a:p>
            <a:pPr algn="ctr"/>
            <a:r>
              <a:rPr lang="da-DK" sz="2200" dirty="0" err="1"/>
              <a:t>production</a:t>
            </a:r>
            <a:endParaRPr lang="da-DK" dirty="0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26E37490-6706-7B6F-BCF3-BE884EABCA61}"/>
              </a:ext>
            </a:extLst>
          </p:cNvPr>
          <p:cNvCxnSpPr>
            <a:cxnSpLocks/>
          </p:cNvCxnSpPr>
          <p:nvPr/>
        </p:nvCxnSpPr>
        <p:spPr>
          <a:xfrm>
            <a:off x="1514475" y="6729413"/>
            <a:ext cx="0" cy="54292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26DEABB8-CD53-0655-9A50-79A035429DF8}"/>
              </a:ext>
            </a:extLst>
          </p:cNvPr>
          <p:cNvCxnSpPr>
            <a:cxnSpLocks/>
          </p:cNvCxnSpPr>
          <p:nvPr/>
        </p:nvCxnSpPr>
        <p:spPr>
          <a:xfrm>
            <a:off x="2736583" y="2913662"/>
            <a:ext cx="0" cy="4608241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40BD9A45-A2A9-BF56-D5DC-FBD562B23C89}"/>
              </a:ext>
            </a:extLst>
          </p:cNvPr>
          <p:cNvCxnSpPr>
            <a:cxnSpLocks/>
          </p:cNvCxnSpPr>
          <p:nvPr/>
        </p:nvCxnSpPr>
        <p:spPr>
          <a:xfrm>
            <a:off x="2736583" y="2924171"/>
            <a:ext cx="5534273" cy="4767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>
            <a:extLst>
              <a:ext uri="{FF2B5EF4-FFF2-40B4-BE49-F238E27FC236}">
                <a16:creationId xmlns:a16="http://schemas.microsoft.com/office/drawing/2014/main" id="{A5C9ECB3-4EBE-6EAF-7129-3CBF34A494F5}"/>
              </a:ext>
            </a:extLst>
          </p:cNvPr>
          <p:cNvCxnSpPr>
            <a:cxnSpLocks/>
          </p:cNvCxnSpPr>
          <p:nvPr/>
        </p:nvCxnSpPr>
        <p:spPr>
          <a:xfrm>
            <a:off x="2736583" y="2924171"/>
            <a:ext cx="5534273" cy="4676779"/>
          </a:xfrm>
          <a:prstGeom prst="line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felt 24">
            <a:extLst>
              <a:ext uri="{FF2B5EF4-FFF2-40B4-BE49-F238E27FC236}">
                <a16:creationId xmlns:a16="http://schemas.microsoft.com/office/drawing/2014/main" id="{41F93963-E671-81DF-A41B-DB238340A3D4}"/>
              </a:ext>
            </a:extLst>
          </p:cNvPr>
          <p:cNvSpPr txBox="1"/>
          <p:nvPr/>
        </p:nvSpPr>
        <p:spPr>
          <a:xfrm>
            <a:off x="7002684" y="2742711"/>
            <a:ext cx="2638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sz="2200" b="1" dirty="0" err="1">
                <a:solidFill>
                  <a:schemeClr val="bg1"/>
                </a:solidFill>
              </a:rPr>
              <a:t>Increasing</a:t>
            </a:r>
            <a:r>
              <a:rPr lang="da-DK" sz="2200" b="1" dirty="0">
                <a:solidFill>
                  <a:schemeClr val="bg1"/>
                </a:solidFill>
              </a:rPr>
              <a:t> </a:t>
            </a:r>
          </a:p>
          <a:p>
            <a:r>
              <a:rPr lang="da-DK" sz="2200" b="1" dirty="0" err="1">
                <a:solidFill>
                  <a:schemeClr val="bg1"/>
                </a:solidFill>
              </a:rPr>
              <a:t>market</a:t>
            </a:r>
            <a:r>
              <a:rPr lang="da-DK" sz="2200" b="1" dirty="0">
                <a:solidFill>
                  <a:schemeClr val="bg1"/>
                </a:solidFill>
              </a:rPr>
              <a:t> </a:t>
            </a:r>
            <a:r>
              <a:rPr lang="da-DK" sz="2200" b="1" dirty="0" err="1">
                <a:solidFill>
                  <a:schemeClr val="bg1"/>
                </a:solidFill>
              </a:rPr>
              <a:t>commitment</a:t>
            </a:r>
            <a:endParaRPr lang="da-DK" sz="2200" b="1" dirty="0">
              <a:solidFill>
                <a:schemeClr val="bg1"/>
              </a:solidFill>
            </a:endParaRP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C5882C23-84F3-C9C2-FAFC-762898CD36B5}"/>
              </a:ext>
            </a:extLst>
          </p:cNvPr>
          <p:cNvSpPr txBox="1"/>
          <p:nvPr/>
        </p:nvSpPr>
        <p:spPr>
          <a:xfrm>
            <a:off x="6953989" y="7549828"/>
            <a:ext cx="255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sz="2200" b="1" dirty="0" err="1">
                <a:solidFill>
                  <a:schemeClr val="bg1"/>
                </a:solidFill>
              </a:rPr>
              <a:t>Increasing</a:t>
            </a:r>
            <a:r>
              <a:rPr lang="da-DK" sz="2200" b="1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da-DK" sz="2200" b="1" dirty="0" err="1">
                <a:solidFill>
                  <a:schemeClr val="bg1"/>
                </a:solidFill>
              </a:rPr>
              <a:t>internationalization</a:t>
            </a:r>
            <a:endParaRPr lang="da-DK" sz="2200" b="1" dirty="0">
              <a:solidFill>
                <a:schemeClr val="bg1"/>
              </a:solidFill>
            </a:endParaRP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F03ED369-6164-9083-8968-6218F04A0D20}"/>
              </a:ext>
            </a:extLst>
          </p:cNvPr>
          <p:cNvSpPr txBox="1"/>
          <p:nvPr/>
        </p:nvSpPr>
        <p:spPr>
          <a:xfrm>
            <a:off x="2538483" y="7573636"/>
            <a:ext cx="318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200" b="1" dirty="0" err="1">
                <a:solidFill>
                  <a:schemeClr val="bg1"/>
                </a:solidFill>
              </a:rPr>
              <a:t>Increasing</a:t>
            </a:r>
            <a:r>
              <a:rPr lang="da-DK" sz="2200" b="1" dirty="0">
                <a:solidFill>
                  <a:schemeClr val="bg1"/>
                </a:solidFill>
              </a:rPr>
              <a:t> </a:t>
            </a:r>
          </a:p>
          <a:p>
            <a:r>
              <a:rPr lang="da-DK" sz="2200" b="1" dirty="0" err="1">
                <a:solidFill>
                  <a:schemeClr val="bg1"/>
                </a:solidFill>
              </a:rPr>
              <a:t>geographic</a:t>
            </a:r>
            <a:r>
              <a:rPr lang="da-DK" sz="2200" b="1" dirty="0">
                <a:solidFill>
                  <a:schemeClr val="bg1"/>
                </a:solidFill>
              </a:rPr>
              <a:t> </a:t>
            </a:r>
            <a:r>
              <a:rPr lang="da-DK" sz="2200" b="1" dirty="0" err="1">
                <a:solidFill>
                  <a:schemeClr val="bg1"/>
                </a:solidFill>
              </a:rPr>
              <a:t>diversification</a:t>
            </a:r>
            <a:endParaRPr lang="da-DK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17607</TotalTime>
  <Words>105</Words>
  <Application>Microsoft Office PowerPoint</Application>
  <PresentationFormat>Brugerdefineret</PresentationFormat>
  <Paragraphs>49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582</cp:revision>
  <dcterms:created xsi:type="dcterms:W3CDTF">2012-01-17T11:58:12Z</dcterms:created>
  <dcterms:modified xsi:type="dcterms:W3CDTF">2024-07-31T08:24:38Z</dcterms:modified>
</cp:coreProperties>
</file>